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66" r:id="rId2"/>
    <p:sldMasterId id="2147484078" r:id="rId3"/>
    <p:sldMasterId id="2147484188" r:id="rId4"/>
    <p:sldMasterId id="2147484392" r:id="rId5"/>
    <p:sldMasterId id="2147484453" r:id="rId6"/>
    <p:sldMasterId id="2147484525" r:id="rId7"/>
    <p:sldMasterId id="2147484549" r:id="rId8"/>
    <p:sldMasterId id="2147484561" r:id="rId9"/>
    <p:sldMasterId id="2147484585" r:id="rId10"/>
    <p:sldMasterId id="2147484599" r:id="rId11"/>
    <p:sldMasterId id="2147484635" r:id="rId12"/>
    <p:sldMasterId id="2147484647" r:id="rId13"/>
    <p:sldMasterId id="2147484660" r:id="rId14"/>
    <p:sldMasterId id="2147484672" r:id="rId15"/>
    <p:sldMasterId id="2147484744" r:id="rId16"/>
    <p:sldMasterId id="2147484756" r:id="rId17"/>
    <p:sldMasterId id="2147484768" r:id="rId18"/>
  </p:sldMasterIdLst>
  <p:notesMasterIdLst>
    <p:notesMasterId r:id="rId64"/>
  </p:notesMasterIdLst>
  <p:handoutMasterIdLst>
    <p:handoutMasterId r:id="rId65"/>
  </p:handoutMasterIdLst>
  <p:sldIdLst>
    <p:sldId id="341" r:id="rId19"/>
    <p:sldId id="537" r:id="rId20"/>
    <p:sldId id="635" r:id="rId21"/>
    <p:sldId id="645" r:id="rId22"/>
    <p:sldId id="659" r:id="rId23"/>
    <p:sldId id="643" r:id="rId24"/>
    <p:sldId id="493" r:id="rId25"/>
    <p:sldId id="494" r:id="rId26"/>
    <p:sldId id="492" r:id="rId27"/>
    <p:sldId id="539" r:id="rId28"/>
    <p:sldId id="568" r:id="rId29"/>
    <p:sldId id="660" r:id="rId30"/>
    <p:sldId id="661" r:id="rId31"/>
    <p:sldId id="612" r:id="rId32"/>
    <p:sldId id="613" r:id="rId33"/>
    <p:sldId id="615" r:id="rId34"/>
    <p:sldId id="616" r:id="rId35"/>
    <p:sldId id="617" r:id="rId36"/>
    <p:sldId id="662" r:id="rId37"/>
    <p:sldId id="619" r:id="rId38"/>
    <p:sldId id="620" r:id="rId39"/>
    <p:sldId id="497" r:id="rId40"/>
    <p:sldId id="498" r:id="rId41"/>
    <p:sldId id="527" r:id="rId42"/>
    <p:sldId id="575" r:id="rId43"/>
    <p:sldId id="627" r:id="rId44"/>
    <p:sldId id="588" r:id="rId45"/>
    <p:sldId id="658" r:id="rId46"/>
    <p:sldId id="611" r:id="rId47"/>
    <p:sldId id="594" r:id="rId48"/>
    <p:sldId id="595" r:id="rId49"/>
    <p:sldId id="596" r:id="rId50"/>
    <p:sldId id="597" r:id="rId51"/>
    <p:sldId id="598" r:id="rId52"/>
    <p:sldId id="599" r:id="rId53"/>
    <p:sldId id="600" r:id="rId54"/>
    <p:sldId id="601" r:id="rId55"/>
    <p:sldId id="435" r:id="rId56"/>
    <p:sldId id="622" r:id="rId57"/>
    <p:sldId id="663" r:id="rId58"/>
    <p:sldId id="667" r:id="rId59"/>
    <p:sldId id="671" r:id="rId60"/>
    <p:sldId id="668" r:id="rId61"/>
    <p:sldId id="669" r:id="rId62"/>
    <p:sldId id="670" r:id="rId6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8D2983-3DFB-4D47-89E4-318707CD5F44}">
          <p14:sldIdLst>
            <p14:sldId id="341"/>
            <p14:sldId id="537"/>
            <p14:sldId id="635"/>
            <p14:sldId id="645"/>
            <p14:sldId id="659"/>
            <p14:sldId id="643"/>
            <p14:sldId id="493"/>
            <p14:sldId id="494"/>
            <p14:sldId id="492"/>
            <p14:sldId id="539"/>
            <p14:sldId id="568"/>
            <p14:sldId id="660"/>
            <p14:sldId id="661"/>
            <p14:sldId id="612"/>
            <p14:sldId id="613"/>
            <p14:sldId id="615"/>
            <p14:sldId id="616"/>
            <p14:sldId id="617"/>
            <p14:sldId id="662"/>
            <p14:sldId id="619"/>
            <p14:sldId id="620"/>
            <p14:sldId id="497"/>
            <p14:sldId id="498"/>
            <p14:sldId id="527"/>
            <p14:sldId id="575"/>
            <p14:sldId id="627"/>
            <p14:sldId id="588"/>
            <p14:sldId id="658"/>
            <p14:sldId id="611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435"/>
            <p14:sldId id="622"/>
            <p14:sldId id="663"/>
            <p14:sldId id="667"/>
            <p14:sldId id="671"/>
            <p14:sldId id="668"/>
            <p14:sldId id="669"/>
            <p14:sldId id="670"/>
          </p14:sldIdLst>
        </p14:section>
        <p14:section name="Backup" id="{44654649-DC49-4DC9-A505-EA27A4F6252A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3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DEADA"/>
    <a:srgbClr val="E65D00"/>
    <a:srgbClr val="339966"/>
    <a:srgbClr val="000000"/>
    <a:srgbClr val="00CC00"/>
    <a:srgbClr val="00FF00"/>
    <a:srgbClr val="0EFA7E"/>
    <a:srgbClr val="8EFB0B"/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1" autoAdjust="0"/>
    <p:restoredTop sz="82689" autoAdjust="0"/>
  </p:normalViewPr>
  <p:slideViewPr>
    <p:cSldViewPr snapToGrid="0">
      <p:cViewPr>
        <p:scale>
          <a:sx n="70" d="100"/>
          <a:sy n="70" d="100"/>
        </p:scale>
        <p:origin x="-166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3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presProps" Target="pres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31FCA32-9605-4D44-8EAB-9DA5788FF9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11392A-6A5F-4682-AADA-46E0AC91F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32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D5CBB7-F9C2-4733-A017-DC30693D122E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1E3468-BA69-491D-A3C3-D9358CAEE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57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0F3C2-25BD-45EB-B9C0-12E02E24C8CB}" type="slidenum">
              <a:rPr lang="en-US">
                <a:solidFill>
                  <a:prstClr val="black"/>
                </a:solidFill>
                <a:cs typeface="Arial" pitchFamily="34" charset="0"/>
              </a:rPr>
              <a:pPr/>
              <a:t>1</a:t>
            </a:fld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58904"/>
            <a:ext cx="5364480" cy="4322206"/>
          </a:xfrm>
          <a:noFill/>
          <a:ln/>
        </p:spPr>
        <p:txBody>
          <a:bodyPr/>
          <a:lstStyle/>
          <a:p>
            <a:pPr marL="483263" indent="-483263" defTabSz="964849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</a:rPr>
              <a:t>&lt;</a:t>
            </a:r>
            <a:r>
              <a:rPr lang="en-US" altLang="zh-CN" dirty="0" err="1" smtClean="0">
                <a:latin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</a:rPr>
              <a:t>&gt; is the index set including indexes of s closest anchors of </a:t>
            </a:r>
            <a:r>
              <a:rPr lang="en-US" altLang="zh-CN" dirty="0" err="1" smtClean="0">
                <a:latin typeface="Times New Roman" pitchFamily="18" charset="0"/>
              </a:rPr>
              <a:t>x_i</a:t>
            </a:r>
            <a:r>
              <a:rPr lang="en-US" altLang="zh-CN" dirty="0" smtClean="0">
                <a:latin typeface="Times New Roman" pitchFamily="18" charset="0"/>
              </a:rPr>
              <a:t>. K is a predefined kernel function, e.g., Gaussian. </a:t>
            </a:r>
            <a:endParaRPr lang="zh-CN" altLang="en-US" dirty="0" smtClean="0">
              <a:latin typeface="Times New Roman" pitchFamily="18" charset="0"/>
            </a:endParaRPr>
          </a:p>
        </p:txBody>
      </p:sp>
      <p:sp>
        <p:nvSpPr>
          <p:cNvPr id="2181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274E6-9D30-47C2-B8B2-6DF13C0947EB}" type="slidenum">
              <a:rPr lang="zh-CN" altLang="en-US" smtClean="0">
                <a:solidFill>
                  <a:srgbClr val="000000"/>
                </a:solidFill>
              </a:rPr>
              <a:pPr/>
              <a:t>19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06CFA-C770-4CC5-A403-ABC1CF2B87A2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Extension to non-orthogonal, add a regularization term |</a:t>
            </a:r>
            <a:r>
              <a:rPr lang="en-US" dirty="0" err="1" smtClean="0"/>
              <a:t>WtW</a:t>
            </a:r>
            <a:r>
              <a:rPr lang="en-US" dirty="0" smtClean="0"/>
              <a:t> – I| to the objective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6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RBM</a:t>
            </a:r>
            <a:r>
              <a:rPr lang="en-US" baseline="0" dirty="0" smtClean="0"/>
              <a:t>: </a:t>
            </a:r>
            <a:r>
              <a:rPr lang="en-US" baseline="0" dirty="0" smtClean="0"/>
              <a:t>Restrictive </a:t>
            </a:r>
            <a:r>
              <a:rPr lang="en-US" baseline="0" dirty="0" err="1" smtClean="0"/>
              <a:t>Boltzman</a:t>
            </a:r>
            <a:r>
              <a:rPr lang="en-US" baseline="0" dirty="0" smtClean="0"/>
              <a:t> </a:t>
            </a:r>
            <a:r>
              <a:rPr lang="en-US" baseline="0" dirty="0" smtClean="0"/>
              <a:t>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61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Binary Reconstruction Embedding (BRE)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Minimal Loss Hashing (MLH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structured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KSH can be easily extended to kernel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patch 64x64 pixels</a:t>
            </a:r>
          </a:p>
          <a:p>
            <a:r>
              <a:rPr lang="en-US" baseline="0" dirty="0" smtClean="0"/>
              <a:t>2</a:t>
            </a:r>
            <a:r>
              <a:rPr lang="en-US" baseline="0" dirty="0" smtClean="0"/>
              <a:t>%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3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Point-to-hyperplane search is rarely studied, but important to a lot of CV/ML problems such as margin-based active learning. </a:t>
            </a:r>
          </a:p>
          <a:p>
            <a:endParaRPr lang="zh-CN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E7A66-A0CE-4DA0-9891-89FFEC599871}" type="slidenum">
              <a:rPr lang="en-US" altLang="zh-CN" smtClean="0">
                <a:solidFill>
                  <a:prstClr val="black"/>
                </a:solidFill>
              </a:rPr>
              <a:pPr/>
              <a:t>32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1) The original problem searches the database point with the shortest point-to-</a:t>
            </a:r>
            <a:r>
              <a:rPr lang="en-US" altLang="zh-CN" dirty="0" err="1" smtClean="0"/>
              <a:t>hyperplane</a:t>
            </a:r>
            <a:r>
              <a:rPr lang="en-US" altLang="zh-CN" dirty="0" smtClean="0"/>
              <a:t> distance </a:t>
            </a:r>
            <a:r>
              <a:rPr lang="en-US" altLang="zh-CN" i="1" dirty="0" smtClean="0"/>
              <a:t>D</a:t>
            </a:r>
            <a:r>
              <a:rPr lang="en-US" altLang="zh-CN" dirty="0" smtClean="0"/>
              <a:t>. To derive provable hashing, the </a:t>
            </a:r>
            <a:r>
              <a:rPr lang="en-US" altLang="zh-CN" dirty="0" smtClean="0"/>
              <a:t>hyperplane </a:t>
            </a:r>
            <a:r>
              <a:rPr lang="en-US" altLang="zh-CN" dirty="0" smtClean="0"/>
              <a:t>hashing methods </a:t>
            </a:r>
            <a:r>
              <a:rPr lang="en-US" altLang="zh-CN" dirty="0" smtClean="0"/>
              <a:t>find the </a:t>
            </a:r>
            <a:r>
              <a:rPr lang="en-US" altLang="zh-CN" dirty="0" smtClean="0"/>
              <a:t>database points with small point-to-hyperplane angles alpha. </a:t>
            </a:r>
          </a:p>
          <a:p>
            <a:endParaRPr lang="zh-CN" alt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9F694-4412-41BF-A8CB-F8A7898018DB}" type="slidenum">
              <a:rPr lang="en-US" altLang="zh-CN" smtClean="0">
                <a:solidFill>
                  <a:prstClr val="black"/>
                </a:solidFill>
              </a:rPr>
              <a:pPr/>
              <a:t>33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640D1-B3C0-478A-97F0-234326E71494}" type="slidenum">
              <a:rPr lang="en-US" altLang="zh-CN" smtClean="0">
                <a:solidFill>
                  <a:prstClr val="black"/>
                </a:solidFill>
              </a:rPr>
              <a:pPr/>
              <a:t>34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Discard</a:t>
            </a:r>
            <a:r>
              <a:rPr lang="en-US" altLang="zh-CN" baseline="0" dirty="0" smtClean="0"/>
              <a:t> nearly // bin, keep nearly </a:t>
            </a:r>
            <a:r>
              <a:rPr lang="en-US" altLang="zh-CN" dirty="0" smtClean="0"/>
              <a:t>┴ bin.</a:t>
            </a:r>
            <a:endParaRPr lang="zh-CN" alt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9F694-4412-41BF-A8CB-F8A7898018DB}" type="slidenum">
              <a:rPr lang="en-US" altLang="zh-CN" smtClean="0">
                <a:solidFill>
                  <a:prstClr val="black"/>
                </a:solidFill>
              </a:rPr>
              <a:pPr/>
              <a:t>35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0F3E8-40C9-429F-A6BD-021FB041F97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LBH: learning based Bilinear Hash. Fit pair</a:t>
            </a:r>
            <a:r>
              <a:rPr lang="en-US" baseline="0" dirty="0" smtClean="0"/>
              <a:t> wise labels</a:t>
            </a:r>
          </a:p>
          <a:p>
            <a:r>
              <a:rPr lang="en-US" baseline="0" dirty="0" smtClean="0"/>
              <a:t>Data set: </a:t>
            </a:r>
            <a:r>
              <a:rPr lang="en-US" baseline="0" dirty="0" smtClean="0"/>
              <a:t>news </a:t>
            </a:r>
            <a:r>
              <a:rPr lang="en-US" baseline="0" dirty="0" smtClean="0"/>
              <a:t>document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2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0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48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AB6D71F-3412-43E6-8853-7959DFCDA862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2207"/>
          </a:xfrm>
          <a:noFill/>
        </p:spPr>
        <p:txBody>
          <a:bodyPr wrap="square" lIns="98188" tIns="49093" rIns="98188" bIns="49093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itchFamily="34" charset="0"/>
              </a:rPr>
              <a:t>Memory for storing cluster centroids (b/(b-1))*(k-1)*D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itchFamily="34" charset="0"/>
              </a:rPr>
              <a:t>Search time proportional to tree height (l*b*D)</a:t>
            </a:r>
            <a:endParaRPr lang="de-DE" dirty="0" smtClean="0"/>
          </a:p>
          <a:p>
            <a:pPr eaLnBrk="1" hangingPunct="1">
              <a:spcBef>
                <a:spcPct val="0"/>
              </a:spcBef>
            </a:pPr>
            <a:r>
              <a:rPr lang="de-DE" dirty="0" smtClean="0"/>
              <a:t>k: # of leave</a:t>
            </a:r>
            <a:r>
              <a:rPr lang="de-DE" baseline="0" dirty="0" smtClean="0"/>
              <a:t> </a:t>
            </a:r>
            <a:r>
              <a:rPr lang="de-DE" dirty="0" smtClean="0"/>
              <a:t>clusters, each node (leave and intermediate) stores centroid</a:t>
            </a:r>
            <a:endParaRPr lang="de-DE" baseline="0" dirty="0" smtClean="0"/>
          </a:p>
          <a:p>
            <a:pPr eaLnBrk="1" hangingPunct="1">
              <a:spcBef>
                <a:spcPct val="0"/>
              </a:spcBef>
            </a:pPr>
            <a:r>
              <a:rPr lang="de-DE" baseline="0" dirty="0" smtClean="0"/>
              <a:t>b: branching factor, l: tree height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k: # of </a:t>
            </a:r>
            <a:r>
              <a:rPr lang="en-US" dirty="0" err="1" smtClean="0"/>
              <a:t>codewords</a:t>
            </a:r>
            <a:endParaRPr lang="en-US" dirty="0" smtClean="0"/>
          </a:p>
          <a:p>
            <a:r>
              <a:rPr lang="en-US" baseline="0" dirty="0" smtClean="0"/>
              <a:t>Need to store </a:t>
            </a:r>
            <a:r>
              <a:rPr lang="en-US" baseline="0" dirty="0" smtClean="0"/>
              <a:t>centroids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itchFamily="34" charset="0"/>
              </a:rPr>
              <a:t>Source coding</a:t>
            </a:r>
            <a:r>
              <a:rPr lang="en-US" sz="1200" baseline="0" dirty="0" smtClean="0">
                <a:latin typeface="Calibri" pitchFamily="34" charset="0"/>
              </a:rPr>
              <a:t> (Lloyd </a:t>
            </a:r>
            <a:r>
              <a:rPr lang="en-US" sz="1200" baseline="0" dirty="0" err="1" smtClean="0">
                <a:latin typeface="Calibri" pitchFamily="34" charset="0"/>
              </a:rPr>
              <a:t>quantizer</a:t>
            </a:r>
            <a:r>
              <a:rPr lang="en-US" sz="1200" baseline="0" dirty="0" smtClean="0">
                <a:latin typeface="Calibri" pitchFamily="34" charset="0"/>
              </a:rPr>
              <a:t>): estimation error of distance from q</a:t>
            </a:r>
            <a:r>
              <a:rPr lang="en-US" sz="1200" dirty="0" smtClean="0">
                <a:latin typeface="Calibri" pitchFamily="34" charset="0"/>
              </a:rPr>
              <a:t>uery to database point is bounded by </a:t>
            </a:r>
            <a:r>
              <a:rPr lang="en-US" sz="1200" dirty="0" err="1" smtClean="0">
                <a:latin typeface="Calibri" pitchFamily="34" charset="0"/>
              </a:rPr>
              <a:t>quantizer</a:t>
            </a:r>
            <a:r>
              <a:rPr lang="en-US" sz="1200" dirty="0" smtClean="0">
                <a:latin typeface="Calibri" pitchFamily="34" charset="0"/>
              </a:rPr>
              <a:t> MSE</a:t>
            </a:r>
          </a:p>
          <a:p>
            <a:r>
              <a:rPr lang="en-US" dirty="0" smtClean="0"/>
              <a:t>PAMI11:</a:t>
            </a:r>
            <a:r>
              <a:rPr lang="en-US" baseline="0" dirty="0" smtClean="0"/>
              <a:t> </a:t>
            </a:r>
            <a:r>
              <a:rPr lang="en-US" dirty="0" smtClean="0"/>
              <a:t>use </a:t>
            </a:r>
            <a:r>
              <a:rPr lang="en-US" dirty="0" smtClean="0"/>
              <a:t>a coarse</a:t>
            </a:r>
            <a:r>
              <a:rPr lang="en-US" baseline="0" dirty="0" smtClean="0"/>
              <a:t> quantization </a:t>
            </a:r>
            <a:r>
              <a:rPr lang="en-US" baseline="0" dirty="0" smtClean="0"/>
              <a:t>first. Then </a:t>
            </a:r>
            <a:r>
              <a:rPr lang="en-US" baseline="0" dirty="0" smtClean="0"/>
              <a:t>use product </a:t>
            </a:r>
            <a:r>
              <a:rPr lang="en-US" baseline="0" dirty="0" smtClean="0"/>
              <a:t>quantization </a:t>
            </a:r>
            <a:r>
              <a:rPr lang="en-US" baseline="0" dirty="0" smtClean="0"/>
              <a:t>to index the residue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4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0F3E8-40C9-429F-A6BD-021FB041F97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7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6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prove the </a:t>
            </a:r>
            <a:r>
              <a:rPr lang="en-US" dirty="0" smtClean="0"/>
              <a:t>average and </a:t>
            </a:r>
            <a:r>
              <a:rPr lang="en-US" dirty="0" smtClean="0"/>
              <a:t>worst case search time is minimized if buckets</a:t>
            </a:r>
            <a:r>
              <a:rPr lang="en-US" baseline="0" dirty="0" smtClean="0"/>
              <a:t> are balanced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16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 </a:t>
            </a:r>
            <a:r>
              <a:rPr lang="en-US" dirty="0" smtClean="0"/>
              <a:t>hash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3468-BA69-491D-A3C3-D9358CAEE75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16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Times New Roman" pitchFamily="18" charset="0"/>
              </a:rPr>
              <a:t>Z captures data-to-anchor similarities.</a:t>
            </a:r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2160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FEC7E-4792-46CA-9CC3-4515C75FED7B}" type="slidenum">
              <a:rPr lang="zh-CN" altLang="en-US" smtClean="0">
                <a:solidFill>
                  <a:srgbClr val="000000"/>
                </a:solidFill>
              </a:rPr>
              <a:pPr/>
              <a:t>18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gi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4B6F3-651C-4716-9C37-13275D3885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0077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0886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0927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8958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260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3767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62404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18483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3978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8432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697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271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6D65-AD74-4E5E-A8F3-CC9149053E27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61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02B5-F742-4C42-B9FF-B8C08F426CF2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105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AB0F-0558-4FB0-A9CA-2475180AF49F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356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D198-F558-4941-919F-CC7B51085B03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771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F1D6-9CFD-4B9A-A459-DBBF6FB59F42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383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80BF-5271-4450-9EE7-7F7A2236FD14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515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EC89-D32E-4505-9BEF-B02B80E0738E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9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6" rIns="91436" bIns="4571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5" descr="c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201613"/>
            <a:ext cx="40354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099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0A40-BB21-4EAE-A203-D15B5BA796CD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040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4E5B-66D4-4F79-8C51-AD2274FC3511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201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DAB8-0D85-4532-AAEF-6B5A12743015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608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1113-5556-4D29-B8D9-80CF2C5FF085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869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3B01EB9-7A27-44EE-B237-268F5500F814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  <a:ea typeface="ＭＳ Ｐゴシック" pitchFamily="-110" charset="-128"/>
              </a:defRPr>
            </a:lvl1pPr>
          </a:lstStyle>
          <a:p>
            <a:pPr>
              <a:defRPr/>
            </a:pPr>
            <a:fld id="{817335CD-514D-4F49-9B4E-E6E44E728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02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B4BA-9F75-4A02-9D5C-34C42970A9D1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7BD38BC1-3616-4702-89A9-2C5326077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43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3627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17CE2-4A5F-4BD0-AC34-EB9105BA6B54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367463"/>
            <a:ext cx="4260850" cy="300037"/>
          </a:xfrm>
        </p:spPr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BFE9EB97-4B77-47A5-95D8-5934ADC44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36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EC27-CC25-483E-A2CC-E2488977EC90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991194F4-E910-4616-B76E-AE191F09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67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2FED-4A32-4C78-8908-F016802020E6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CC062DDB-6F4D-4DBB-ABD2-326A1720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31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6EA5-5F1D-4C07-A91C-894225306C9D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84A52BB7-E9FE-41CF-BFA9-EB9E44899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8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B25DE29A-EC3D-42DB-98B1-1587548BA056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17DF-E975-48A4-9B34-24AC1B0C1BA5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9B533E93-A6C9-4209-9D09-7FF3F4EC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994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980F-35B1-4C0C-BC23-60172A68DEA9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A64C53B0-A83F-4C2E-872D-E5169621C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37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AB7B-57A1-4EF6-805B-C2B6E003E2A9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033A720E-713A-4586-976A-157B9CC5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984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60DF-720E-4B0C-8122-7EC0B4D980F1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656F0576-32D2-44B8-A0B8-66C59B2AD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60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5474-8188-457D-9426-8CF460B71539}" type="datetime1">
              <a:rPr lang="en-US" altLang="zh-CN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-110" charset="-128"/>
              </a:defRPr>
            </a:lvl1pPr>
          </a:lstStyle>
          <a:p>
            <a:pPr>
              <a:defRPr/>
            </a:pPr>
            <a:fld id="{BA271D75-553D-4B8A-A76B-766B7B57A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560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85FE4543-9CB9-4F06-BFFD-F5C5E5B0D21A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E328090C-5B2A-49E3-95EB-C7ACB2A0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2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0914626B-27A3-4825-9C54-55566C882EFD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DC3AB349-1F77-4D0A-B106-5A2FE2425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045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E9628A15-9E70-4ABD-8A7A-0A131AEAB4E8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081735BD-9415-4BB3-AE8C-0FC668937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130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FE18DE86-949A-4690-9DBF-19AD6DA7250F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ABA3E2D6-46DF-48E0-B917-45CDDBB0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938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2B7375F7-25D5-421E-BB79-188791660B19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05FF36E9-8101-41A7-A897-C95ECCEAE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57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4" indent="0">
              <a:buNone/>
              <a:defRPr sz="1600"/>
            </a:lvl3pPr>
            <a:lvl4pPr marL="1371546" indent="0">
              <a:buNone/>
              <a:defRPr sz="1400"/>
            </a:lvl4pPr>
            <a:lvl5pPr marL="1828728" indent="0">
              <a:buNone/>
              <a:defRPr sz="1400"/>
            </a:lvl5pPr>
            <a:lvl6pPr marL="2285910" indent="0">
              <a:buNone/>
              <a:defRPr sz="1400"/>
            </a:lvl6pPr>
            <a:lvl7pPr marL="2743092" indent="0">
              <a:buNone/>
              <a:defRPr sz="1400"/>
            </a:lvl7pPr>
            <a:lvl8pPr marL="3200272" indent="0">
              <a:buNone/>
              <a:defRPr sz="1400"/>
            </a:lvl8pPr>
            <a:lvl9pPr marL="36574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89B59DC7-C244-4A3F-BBDB-629B5456379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8F21BC9E-5CBD-4FA5-840A-4DC274CBAD8A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3F914B9B-9A2A-4D58-91C0-2D1E1B615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43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82A96311-A8EF-4F49-86AF-AF826B974BB2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B93993A4-C984-42A6-A4B3-5B8544CF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10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4F2BD08C-8F13-4ACE-BB4D-63DA4E5064F0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A8CF7367-8C3C-406B-90FA-828176CB6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46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339523CC-D4FF-4F21-9445-20F500E7E2B8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AAB95F1A-8650-40BC-9DDB-7D044371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580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2F29580C-797F-4E56-9C81-BC3998A4831E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DE2E89ED-1471-43B7-89DB-B5F4C2342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E22D5399-3007-47F2-B6AF-77D77612AA8D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-64" charset="-128"/>
              </a:defRPr>
            </a:lvl1pPr>
          </a:lstStyle>
          <a:p>
            <a:pPr>
              <a:defRPr/>
            </a:pPr>
            <a:fld id="{620E5CD5-8D66-4714-B28A-4DF9F57CE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1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50FD-7776-403F-9BC1-E1666F01FE75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BAE1-7561-44F4-819F-AD5FC12AD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64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67E9E3F-2810-40CA-A3A8-18795DF5DCDC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5E0C74-F7C5-4CF7-84A1-753306D227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9050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858CB9-9D43-4D13-925A-C565063CCA6E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6DD26F-98D2-4778-B246-B7115B0383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657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735092-25C3-4EAC-AF85-ABCFB68B0A9E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0791E-86EE-4922-803A-5859FF5C90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36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2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143002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9E35C804-B7AE-4482-BB7D-9CBB61206A5D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9002EB4-B818-456B-8EA4-10DDA6DE1B4E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6D14FB-C01E-486A-9B49-1B25BB540C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607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74E0D4-6B4A-4A86-96C6-3D2A97BAA678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1B8F10-A64B-4DB1-8B1D-FD77401392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260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244574-C9C0-4555-9C3C-C91BF3083FD1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21A3CA-00A8-457B-ABD7-2253CC1095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0967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16C44A-2BC3-478C-9FBB-91DF8E0AA16E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CB33D2-CA56-4E92-8B3F-5940268B3C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6301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7901D66-6F04-4889-BD95-F048ADD59853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5437C85-DB43-4164-A791-63780C25C4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0319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90E2AAC-FBEF-473C-B5F4-5DE0B36B55AD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F73A93-4CA9-4E70-9946-6EF1167364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4624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B5D7DE8-CF64-459A-A5A8-39F971059958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D1E0D66-F4CD-439F-A7F0-D699BFAA3D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3954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91DE8E-7E81-4B55-8A20-3B732F963476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894C52-CD35-4239-908B-7F7BA70D36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183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477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82FEFABE-B055-4D54-B098-69B0E3ADE803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7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377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783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769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252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83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93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28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777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7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872FE756-4B09-463E-9C9B-01D5A95D2D8D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547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36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247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5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6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2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3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5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EE5CE928-74FE-464F-A039-78C66F1E2FFD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942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18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761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839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7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6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3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0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8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2" indent="0">
              <a:buNone/>
              <a:defRPr sz="900"/>
            </a:lvl8pPr>
            <a:lvl9pPr marL="36574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BE07A063-CDE0-46DC-AD21-3B14928CB938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829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627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239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520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3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9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3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0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6" indent="0">
              <a:buNone/>
              <a:defRPr sz="2000"/>
            </a:lvl4pPr>
            <a:lvl5pPr marL="1828728" indent="0">
              <a:buNone/>
              <a:defRPr sz="2000"/>
            </a:lvl5pPr>
            <a:lvl6pPr marL="2285910" indent="0">
              <a:buNone/>
              <a:defRPr sz="2000"/>
            </a:lvl6pPr>
            <a:lvl7pPr marL="2743092" indent="0">
              <a:buNone/>
              <a:defRPr sz="2000"/>
            </a:lvl7pPr>
            <a:lvl8pPr marL="3200272" indent="0">
              <a:buNone/>
              <a:defRPr sz="2000"/>
            </a:lvl8pPr>
            <a:lvl9pPr marL="365745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2" indent="0">
              <a:buNone/>
              <a:defRPr sz="900"/>
            </a:lvl8pPr>
            <a:lvl9pPr marL="36574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7B2FA03E-7305-4EB5-B08A-D7E20C418943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8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853C634A-9B0E-4B9E-8659-8260A21FE986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4" y="228602"/>
            <a:ext cx="22098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2"/>
            <a:ext cx="64770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2C07740C-9AF2-4923-9EBD-FFD2FE13A0E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EEC0-8C64-4C6C-814B-BDA19657DF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08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0A1C-0111-4D55-84FC-2986FCA7C99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7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B773-8CF7-48EB-9A86-63925B2260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68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DB7D-D088-41A0-A1BA-64A69D1C526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9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A8A4-BBBF-49DD-8CDC-AB813BAAE6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3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DC5F-4F5C-4EAD-A05B-8EC559DA2CF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1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C25A-41DF-4611-9175-9EFC52F179E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2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8868-E046-49B7-A178-E584B839ED9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7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21D5-A690-4360-B9BF-CD032E86F7C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3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18C8-A96A-4BD2-B8D8-32B3CECABD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02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2395-ADA6-4043-B42B-0837648FD85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07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AD37176-83A5-42BC-8B80-48E393187C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://www.ee.columbia.edu/ln/dvmm/images/logo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81750"/>
            <a:ext cx="1524000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37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9E9BD15-76A6-454C-9AEB-8957706126B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1505031-8392-4363-923C-D00A0F4C4AB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6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E10FF67-D2F1-476E-9180-41958B753E4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8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D9EDB04-F216-4580-8852-7D8DB16E433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70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1755B96-7184-42C3-807F-993280A9EF2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5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EAD07C43-68D0-4CA0-ADAC-EEDB746B05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64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E824A5A-48C6-4A33-B3F9-962269BDD26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23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177C23A-994B-46AC-84E1-0A2321FC0F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00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65B3D7A-34D5-4BC7-878E-1EE32585D1A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71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B668441-CBC8-4595-A31F-00FCA4ADB82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53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A36B-3189-4447-800C-53A598EFF02A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5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55E4-F38B-4299-81F5-DBE8799C708D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65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B8A1-615E-4473-A8B5-70D9573747FA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38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4358-F08A-4027-863B-E8F6009B4B0E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86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6986-8A55-4E97-A90E-443C1CAE7B3A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5EB9-BD05-4FC1-BF94-F4A3CE0E935C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9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8C6F-C129-4BFC-BA28-74D2D433C0CE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92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F651-E668-4909-BF00-07AAF76BB4F0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7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1C66-2A07-4755-89F5-A9E0D17078B6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51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5FC2-0EF5-4485-9234-CB4474428F15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07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93EB-A666-4B0B-A1A7-00A393856B8E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77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12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69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83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9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2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5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5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8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A36B-3189-4447-800C-53A598EFF02A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128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55E4-F38B-4299-81F5-DBE8799C708D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61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B8A1-615E-4473-A8B5-70D9573747FA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5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4358-F08A-4027-863B-E8F6009B4B0E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491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6986-8A55-4E97-A90E-443C1CAE7B3A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07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5EB9-BD05-4FC1-BF94-F4A3CE0E935C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75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8C6F-C129-4BFC-BA28-74D2D433C0CE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74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F651-E668-4909-BF00-07AAF76BB4F0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85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1C66-2A07-4755-89F5-A9E0D17078B6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78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5FC2-0EF5-4485-9234-CB4474428F15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743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93EB-A666-4B0B-A1A7-00A393856B8E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78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42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677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601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3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1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9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4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9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3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8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898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447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807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6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4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7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7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9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this is a test this is a test this is a test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65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597" r:id="rId12"/>
    <p:sldLayoutId id="214748459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&gt;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C1A41-3052-460C-AD2F-84641381C24C}" type="slidenum">
              <a:rPr lang="en-US" altLang="zh-CN"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3658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3DDFB8-DE3B-4EF7-8241-0EC36245F7E7}" type="datetime1">
              <a:rPr lang="en-US" altLang="zh-CN">
                <a:ea typeface="ＭＳ Ｐゴシック" pitchFamily="-110" charset="-128"/>
              </a:rPr>
              <a:pPr>
                <a:defRPr/>
              </a:pPr>
              <a:t>12/12/2012</a:t>
            </a:fld>
            <a:endParaRPr lang="en-US"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7463"/>
            <a:ext cx="4259263" cy="300037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365875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E36F58-9916-4B50-94BE-F763271FF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0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C50FD-7776-403F-9BC1-E1666F01FE75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66926-B7DF-4E70-99AE-27E575DB7F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7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  <p:sldLayoutId id="2147484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64" charset="-128"/>
              </a:defRPr>
            </a:lvl1pPr>
          </a:lstStyle>
          <a:p>
            <a:pPr>
              <a:defRPr/>
            </a:pPr>
            <a:fld id="{DECFD6C8-D2E8-4300-8B74-4DC5F5E2BB49}" type="datetimeFigureOut">
              <a:rPr lang="zh-CN" altLang="en-US"/>
              <a:pPr>
                <a:defRPr/>
              </a:pPr>
              <a:t>2012/12/12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64" charset="-128"/>
              </a:defRPr>
            </a:lvl1pPr>
          </a:lstStyle>
          <a:p>
            <a:pPr>
              <a:defRPr/>
            </a:pPr>
            <a:fld id="{14C443FA-ECAE-4E4C-BDBE-BF0AC13F6C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7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2ED0D-FE94-4266-83D7-7C5645222EF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ea typeface="ＭＳ Ｐゴシック" pitchFamily="-110" charset="-128"/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ＭＳ Ｐゴシック" pitchFamily="-110" charset="-128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ea typeface="ＭＳ Ｐゴシック" pitchFamily="-110" charset="-128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333A-BF7C-44A8-8C95-0D38ABCB6BDF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ＭＳ Ｐゴシック" pitchFamily="-110" charset="-128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7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4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758" r:id="rId2"/>
    <p:sldLayoutId id="2147484759" r:id="rId3"/>
    <p:sldLayoutId id="2147484760" r:id="rId4"/>
    <p:sldLayoutId id="2147484761" r:id="rId5"/>
    <p:sldLayoutId id="2147484762" r:id="rId6"/>
    <p:sldLayoutId id="2147484763" r:id="rId7"/>
    <p:sldLayoutId id="2147484764" r:id="rId8"/>
    <p:sldLayoutId id="2147484765" r:id="rId9"/>
    <p:sldLayoutId id="2147484766" r:id="rId10"/>
    <p:sldLayoutId id="2147484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19459" name="Picture 3" descr="UColumbia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8200" y="6208713"/>
            <a:ext cx="6858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38" y="654843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-</a:t>
            </a:r>
            <a:fld id="{33A7D2C8-49B5-4F69-81E9-341919A70EE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/>
              <a:t>-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62000" y="6477000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digital video</a:t>
            </a:r>
            <a:r>
              <a:rPr kumimoji="1" lang="en-US" altLang="zh-TW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kumimoji="1" lang="en-US" altLang="zh-TW" sz="14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|</a:t>
            </a:r>
            <a:r>
              <a:rPr kumimoji="1" lang="en-US" altLang="zh-TW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kumimoji="1" lang="en-US" altLang="zh-TW" sz="14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multimedia lab</a:t>
            </a:r>
            <a:endParaRPr kumimoji="1" lang="en-US" altLang="zh-TW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9463" name="Picture 7" descr="right_arrow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78213" y="6534150"/>
            <a:ext cx="1031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right_arrow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4413" y="6534150"/>
            <a:ext cx="1031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right_arrow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813" y="6534150"/>
            <a:ext cx="1031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right_arrow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013" y="6534150"/>
            <a:ext cx="1031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182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364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546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728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pitchFamily="18" charset="-12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500" indent="-228591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681" indent="-228591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8862" indent="-228591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044" indent="-228591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57AD2-30C1-42C3-87C5-08FB6623F576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0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0F88C-22A1-46CA-BD2F-B99161BD542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CVPR 2012</a:t>
            </a:r>
            <a:endParaRPr lang="en-US" altLang="zh-CN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764F9-31B8-4235-9B64-4359609B9B2E}" type="slidenum">
              <a:rPr lang="en-US" altLang="zh-CN"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4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4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CVPR 2012</a:t>
            </a:r>
            <a:endParaRPr lang="en-US" altLang="zh-CN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764F9-31B8-4235-9B64-4359609B9B2E}" type="slidenum">
              <a:rPr lang="en-US" altLang="zh-CN"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6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1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9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4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45.png"/><Relationship Id="rId11" Type="http://schemas.openxmlformats.org/officeDocument/2006/relationships/image" Target="../media/image440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5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9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9.xml"/><Relationship Id="rId6" Type="http://schemas.openxmlformats.org/officeDocument/2006/relationships/image" Target="../media/image59.emf"/><Relationship Id="rId5" Type="http://schemas.openxmlformats.org/officeDocument/2006/relationships/image" Target="../media/image51.emf"/><Relationship Id="rId10" Type="http://schemas.openxmlformats.org/officeDocument/2006/relationships/image" Target="../media/image62.emf"/><Relationship Id="rId4" Type="http://schemas.openxmlformats.org/officeDocument/2006/relationships/image" Target="../media/image50.emf"/><Relationship Id="rId9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gif"/><Relationship Id="rId7" Type="http://schemas.openxmlformats.org/officeDocument/2006/relationships/image" Target="../media/image8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9.gif"/><Relationship Id="rId11" Type="http://schemas.openxmlformats.org/officeDocument/2006/relationships/image" Target="../media/image810.png"/><Relationship Id="rId5" Type="http://schemas.openxmlformats.org/officeDocument/2006/relationships/image" Target="../media/image78.gif"/><Relationship Id="rId10" Type="http://schemas.openxmlformats.org/officeDocument/2006/relationships/image" Target="../media/image83.png"/><Relationship Id="rId4" Type="http://schemas.openxmlformats.org/officeDocument/2006/relationships/image" Target="../media/image77.gif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4.jpeg"/><Relationship Id="rId3" Type="http://schemas.openxmlformats.org/officeDocument/2006/relationships/image" Target="../media/image18.png"/><Relationship Id="rId21" Type="http://schemas.openxmlformats.org/officeDocument/2006/relationships/image" Target="../media/image2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20.gif"/><Relationship Id="rId15" Type="http://schemas.openxmlformats.org/officeDocument/2006/relationships/image" Target="../media/image21.jpeg"/><Relationship Id="rId10" Type="http://schemas.openxmlformats.org/officeDocument/2006/relationships/image" Target="../media/image13.jpeg"/><Relationship Id="rId19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9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9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7" Type="http://schemas.openxmlformats.org/officeDocument/2006/relationships/image" Target="../media/image9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95.gif"/><Relationship Id="rId5" Type="http://schemas.openxmlformats.org/officeDocument/2006/relationships/image" Target="../media/image94.gif"/><Relationship Id="rId4" Type="http://schemas.openxmlformats.org/officeDocument/2006/relationships/image" Target="../media/image8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91.png"/><Relationship Id="rId4" Type="http://schemas.openxmlformats.org/officeDocument/2006/relationships/image" Target="../media/image9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4.jpeg"/><Relationship Id="rId3" Type="http://schemas.openxmlformats.org/officeDocument/2006/relationships/image" Target="../media/image18.png"/><Relationship Id="rId21" Type="http://schemas.openxmlformats.org/officeDocument/2006/relationships/image" Target="../media/image2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20.gif"/><Relationship Id="rId15" Type="http://schemas.openxmlformats.org/officeDocument/2006/relationships/image" Target="../media/image21.jpeg"/><Relationship Id="rId10" Type="http://schemas.openxmlformats.org/officeDocument/2006/relationships/image" Target="../media/image13.jpeg"/><Relationship Id="rId19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hih-Fu%20Chang\Videos\MPS%20demo\demo_video_for_mobile_product_search.mp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615" y="1574580"/>
            <a:ext cx="8323262" cy="1468164"/>
          </a:xfrm>
        </p:spPr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Recent Advances of Compact 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Hashing for Large-Scale Visual Search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7437" y="3268637"/>
            <a:ext cx="7289800" cy="725213"/>
          </a:xfrm>
          <a:noFill/>
        </p:spPr>
        <p:txBody>
          <a:bodyPr/>
          <a:lstStyle/>
          <a:p>
            <a:pPr eaLnBrk="1" hangingPunct="1"/>
            <a:r>
              <a:rPr lang="en-US" sz="2000" b="1" i="1" dirty="0" smtClean="0">
                <a:latin typeface="Arial" pitchFamily="34" charset="0"/>
              </a:rPr>
              <a:t>Shih-Fu </a:t>
            </a:r>
            <a:r>
              <a:rPr lang="en-US" sz="2000" b="1" i="1" dirty="0" smtClean="0">
                <a:latin typeface="Arial" pitchFamily="34" charset="0"/>
              </a:rPr>
              <a:t>Chang</a:t>
            </a:r>
          </a:p>
          <a:p>
            <a:pPr eaLnBrk="1" hangingPunct="1"/>
            <a:endParaRPr lang="en-US" sz="2000" b="1" i="1" dirty="0" smtClean="0">
              <a:latin typeface="Arial" pitchFamily="34" charset="0"/>
            </a:endParaRPr>
          </a:p>
          <a:p>
            <a:pPr eaLnBrk="1" hangingPunct="1"/>
            <a:r>
              <a:rPr lang="en-US" sz="2000" i="1" dirty="0" smtClean="0">
                <a:latin typeface="Arial" pitchFamily="34" charset="0"/>
              </a:rPr>
              <a:t>www.ee.columbia.edu/dvmm</a:t>
            </a:r>
            <a:endParaRPr lang="en-US" sz="2000" i="1" dirty="0" smtClean="0">
              <a:latin typeface="Arial" pitchFamily="34" charset="0"/>
            </a:endParaRPr>
          </a:p>
          <a:p>
            <a:pPr eaLnBrk="1" hangingPunct="1"/>
            <a:r>
              <a:rPr lang="en-US" sz="2000" b="1" i="1" dirty="0" smtClean="0">
                <a:latin typeface="Arial" pitchFamily="34" charset="0"/>
              </a:rPr>
              <a:t>Columbia University</a:t>
            </a:r>
          </a:p>
          <a:p>
            <a:pPr eaLnBrk="1" hangingPunct="1"/>
            <a:r>
              <a:rPr lang="en-US" sz="2000" b="1" i="1" dirty="0" smtClean="0">
                <a:latin typeface="Arial" pitchFamily="34" charset="0"/>
              </a:rPr>
              <a:t>December  2012</a:t>
            </a:r>
            <a:endParaRPr lang="en-US" sz="1800" b="1" i="1" dirty="0" smtClean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0161" y="5458264"/>
            <a:ext cx="704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Joint work with </a:t>
            </a:r>
            <a:r>
              <a:rPr lang="en-US" dirty="0" err="1" smtClean="0"/>
              <a:t>Junfeng</a:t>
            </a:r>
            <a:r>
              <a:rPr lang="en-US" dirty="0" smtClean="0"/>
              <a:t> He (Facebook), </a:t>
            </a:r>
            <a:r>
              <a:rPr lang="en-US" dirty="0" err="1" smtClean="0"/>
              <a:t>Sanjiv</a:t>
            </a:r>
            <a:r>
              <a:rPr lang="en-US" dirty="0" smtClean="0"/>
              <a:t> Kumar (Google), Wei Liu (IBM Research), and Jun Wang (IBM </a:t>
            </a:r>
            <a:r>
              <a:rPr lang="en-US" dirty="0"/>
              <a:t>Research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9368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Explore Data Distribution: </a:t>
            </a:r>
            <a:br>
              <a:rPr lang="en-US" sz="3200" dirty="0" smtClean="0"/>
            </a:br>
            <a:r>
              <a:rPr lang="en-US" sz="3200" dirty="0" smtClean="0"/>
              <a:t>PCA + Minimal Quantization Errors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28" y="1659007"/>
            <a:ext cx="5451818" cy="1909598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maximize variance in each hash bit</a:t>
            </a:r>
          </a:p>
          <a:p>
            <a:r>
              <a:rPr lang="en-US" sz="2800" dirty="0" smtClean="0"/>
              <a:t>Find PCA bases as hash projection functions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4249251"/>
            <a:ext cx="4819649" cy="199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610350" y="1581150"/>
            <a:ext cx="1828800" cy="2724150"/>
            <a:chOff x="4000500" y="1749016"/>
            <a:chExt cx="2571750" cy="3366328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000500" y="3390900"/>
              <a:ext cx="1143000" cy="990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62550" y="3371850"/>
              <a:ext cx="1409700" cy="9525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143500" y="1828800"/>
              <a:ext cx="19050" cy="15621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309">
              <a:off x="4153265" y="1749016"/>
              <a:ext cx="2199086" cy="33663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67068" y="4229100"/>
            <a:ext cx="38671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Rotate </a:t>
            </a:r>
            <a:r>
              <a:rPr lang="en-US" sz="2800" dirty="0" smtClean="0"/>
              <a:t>in PCA subspace to </a:t>
            </a:r>
            <a:r>
              <a:rPr lang="en-US" sz="2800" dirty="0"/>
              <a:t>minimize quantization errors </a:t>
            </a:r>
            <a:r>
              <a:rPr lang="en-US" dirty="0"/>
              <a:t>(</a:t>
            </a:r>
            <a:r>
              <a:rPr lang="en-US" dirty="0" err="1"/>
              <a:t>Gong&amp;Lazebnik</a:t>
            </a:r>
            <a:r>
              <a:rPr lang="en-US" dirty="0"/>
              <a:t> ‘11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97" y="752937"/>
            <a:ext cx="7679071" cy="66643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/>
              <a:t>PCA-Hash with minimal quantization error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5" y="1978436"/>
            <a:ext cx="2883876" cy="289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826" y="1491176"/>
            <a:ext cx="385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580K tiny images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9446" y="1558994"/>
            <a:ext cx="271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PCA-ITQ, </a:t>
            </a:r>
            <a:r>
              <a:rPr lang="en-US" sz="1400" dirty="0" err="1" smtClean="0">
                <a:solidFill>
                  <a:prstClr val="black"/>
                </a:solidFill>
              </a:rPr>
              <a:t>Gong&amp;Lazebnik</a:t>
            </a:r>
            <a:r>
              <a:rPr lang="en-US" sz="1400" dirty="0" smtClean="0">
                <a:solidFill>
                  <a:prstClr val="black"/>
                </a:solidFill>
              </a:rPr>
              <a:t>, CVPR 11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50" y="2463799"/>
            <a:ext cx="2426729" cy="29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29" y="2446865"/>
            <a:ext cx="2490671" cy="2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5001" y="4995333"/>
            <a:ext cx="195200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PCA-random rotation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570133" y="5003800"/>
            <a:ext cx="24298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PCA-ITQ optimal </a:t>
            </a:r>
            <a:r>
              <a:rPr lang="en-US" sz="1600" dirty="0"/>
              <a:t>a</a:t>
            </a:r>
            <a:r>
              <a:rPr lang="en-US" sz="1600" dirty="0" smtClean="0"/>
              <a:t>lignment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64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996287"/>
            <a:ext cx="10167582" cy="51298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Jointly optimize two terms</a:t>
            </a:r>
          </a:p>
          <a:p>
            <a:pPr lvl="1"/>
            <a:r>
              <a:rPr lang="en-US" sz="2000" dirty="0" smtClean="0"/>
              <a:t>Preserve similarity (</a:t>
            </a:r>
            <a:r>
              <a:rPr lang="en-US" sz="2000" dirty="0" smtClean="0">
                <a:solidFill>
                  <a:srgbClr val="C00000"/>
                </a:solidFill>
              </a:rPr>
              <a:t>accuracy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min mutual info </a:t>
            </a:r>
            <a:r>
              <a:rPr lang="en-US" sz="2000" i="1" dirty="0" smtClean="0">
                <a:latin typeface="Andalus" pitchFamily="18" charset="-78"/>
                <a:cs typeface="Andalus" pitchFamily="18" charset="-78"/>
              </a:rPr>
              <a:t>I</a:t>
            </a:r>
            <a:r>
              <a:rPr lang="en-US" sz="2000" dirty="0" smtClean="0"/>
              <a:t>  between hash bits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Balanced bucket size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search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time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64025" y="2601310"/>
            <a:ext cx="3889612" cy="14861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Preserve Similarity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592"/>
          </a:xfrm>
        </p:spPr>
        <p:txBody>
          <a:bodyPr>
            <a:normAutofit/>
          </a:bodyPr>
          <a:lstStyle/>
          <a:p>
            <a:r>
              <a:rPr lang="en-US" dirty="0" smtClean="0"/>
              <a:t>ICA </a:t>
            </a:r>
            <a:r>
              <a:rPr lang="en-US" dirty="0"/>
              <a:t>T</a:t>
            </a:r>
            <a:r>
              <a:rPr lang="en-US" dirty="0" smtClean="0"/>
              <a:t>ype Hashing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4901822" y="2569779"/>
            <a:ext cx="3382369" cy="16132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Balanced bucket size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412210" y="4723910"/>
            <a:ext cx="1561600" cy="1563060"/>
            <a:chOff x="1404213" y="3861065"/>
            <a:chExt cx="1943113" cy="1369170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692247" y="5084191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979723" y="5156599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925087" y="3861065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476296" y="4292474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212565" y="4221106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275874" y="4436116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404213" y="4724149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619681" y="4726050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475665" y="5012183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925087" y="4076958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1475675" y="4798056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1907495" y="4939164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124296" y="5157212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915827" y="4500239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132415" y="4437125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068245" y="4364586"/>
              <a:ext cx="71452" cy="7302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700" b="1"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 flipV="1">
            <a:off x="2377442" y="5036234"/>
            <a:ext cx="1758460" cy="7596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H="1">
            <a:off x="3018465" y="4437307"/>
            <a:ext cx="709686" cy="20471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9" name="Group 78"/>
          <p:cNvGrpSpPr/>
          <p:nvPr/>
        </p:nvGrpSpPr>
        <p:grpSpPr>
          <a:xfrm>
            <a:off x="5009779" y="4437309"/>
            <a:ext cx="1760562" cy="2047164"/>
            <a:chOff x="7028597" y="4080681"/>
            <a:chExt cx="1760562" cy="2047164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7066061" y="4396854"/>
              <a:ext cx="1561600" cy="1563063"/>
              <a:chOff x="1404205" y="3861048"/>
              <a:chExt cx="1943103" cy="1369167"/>
            </a:xfrm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1692237" y="5084169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1979712" y="5156576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2925071" y="3861048"/>
                <a:ext cx="71452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1476287" y="4292456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3212547" y="4221088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3275856" y="4436097"/>
                <a:ext cx="71452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1404205" y="4724129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1619672" y="4726030"/>
                <a:ext cx="71452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1475656" y="5012161"/>
                <a:ext cx="71452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2925071" y="4076942"/>
                <a:ext cx="71452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1475667" y="4798036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1907484" y="4939144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auto">
              <a:xfrm>
                <a:off x="2124285" y="5157192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2915816" y="4500214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3132397" y="4437112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3068245" y="4364586"/>
                <a:ext cx="71451" cy="73023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700" b="1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1" name="Straight Connector 70"/>
            <p:cNvCxnSpPr>
              <a:cxnSpLocks noChangeShapeType="1"/>
            </p:cNvCxnSpPr>
            <p:nvPr/>
          </p:nvCxnSpPr>
          <p:spPr bwMode="auto">
            <a:xfrm flipH="1">
              <a:off x="7028597" y="4626591"/>
              <a:ext cx="1760562" cy="107817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>
              <a:off x="7861111" y="4080681"/>
              <a:ext cx="13647" cy="204716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Right Arrow 79"/>
          <p:cNvSpPr/>
          <p:nvPr/>
        </p:nvSpPr>
        <p:spPr>
          <a:xfrm>
            <a:off x="4436573" y="5379003"/>
            <a:ext cx="341194" cy="204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0481" y="894753"/>
            <a:ext cx="2657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SPICA Hash, He et al, CVPR 11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7742" y="4797083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Fast ICA to find non-orthogonal projections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405" y="2695904"/>
                <a:ext cx="4577718" cy="992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𝑚𝑖𝑛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5" y="2695904"/>
                <a:ext cx="4577718" cy="9926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13889" y="2706416"/>
                <a:ext cx="3783724" cy="90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𝑚𝑖𝑛</m:t>
                          </m:r>
                        </m:fName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i="1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1200" i="1" dirty="0" smtClean="0">
                    <a:solidFill>
                      <a:prstClr val="black"/>
                    </a:solidFill>
                  </a:rPr>
                  <a:t/>
                </a:r>
                <a:br>
                  <a:rPr lang="en-US" sz="1200" i="1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𝑤h𝑖𝑙𝑒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i="1" dirty="0" smtClean="0">
                    <a:solidFill>
                      <a:prstClr val="black"/>
                    </a:solidFill>
                  </a:rPr>
                  <a:t> = 0</a:t>
                </a:r>
                <a:endParaRPr lang="en-US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89" y="2706416"/>
                <a:ext cx="3783724" cy="909416"/>
              </a:xfrm>
              <a:prstGeom prst="rect">
                <a:avLst/>
              </a:prstGeom>
              <a:blipFill rotWithShape="1">
                <a:blip r:embed="rId4"/>
                <a:stretch>
                  <a:fillRect b="-80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11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5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Importance of balanced size</a:t>
            </a:r>
            <a:endParaRPr lang="en-US" sz="3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4343400" y="2353711"/>
            <a:ext cx="4524800" cy="2702257"/>
            <a:chOff x="532263" y="4093930"/>
            <a:chExt cx="4050857" cy="248513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63" y="4093930"/>
              <a:ext cx="3641038" cy="231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46913" y="6209731"/>
              <a:ext cx="13780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Bucket index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71510" y="5043843"/>
              <a:ext cx="16348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prstClr val="black"/>
                  </a:solidFill>
                </a:rPr>
                <a:t>Bucket size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132764" y="4817660"/>
              <a:ext cx="614149" cy="955343"/>
            </a:xfrm>
            <a:prstGeom prst="straightConnector1">
              <a:avLst/>
            </a:prstGeom>
            <a:ln>
              <a:solidFill>
                <a:srgbClr val="0EFA7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33266" y="4558353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LSH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074460" y="5076967"/>
              <a:ext cx="614149" cy="6823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663589" y="4792639"/>
              <a:ext cx="1919531" cy="59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SPICA Hash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Balanced bucket size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65528" y="4285397"/>
              <a:ext cx="1842448" cy="409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446"/>
            <a:ext cx="4394579" cy="258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875662" y="2244530"/>
            <a:ext cx="873457" cy="53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94251" y="1027362"/>
            <a:ext cx="508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Simulation over 1M tiny image samples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04006" y="1799064"/>
            <a:ext cx="300137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</a:rPr>
              <a:t>The largest bucket of LSH contains 10% of all 1M samples</a:t>
            </a:r>
          </a:p>
        </p:txBody>
      </p:sp>
    </p:spTree>
    <p:extLst>
      <p:ext uri="{BB962C8B-B14F-4D97-AF65-F5344CB8AC3E}">
        <p14:creationId xmlns:p14="http://schemas.microsoft.com/office/powerpoint/2010/main" val="41677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Global Structure 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Graph captures global structure over manifolds</a:t>
            </a:r>
          </a:p>
          <a:p>
            <a:r>
              <a:rPr lang="en-US" sz="2800" dirty="0" smtClean="0"/>
              <a:t>Data on the same manifolds hashed to similar codes</a:t>
            </a:r>
            <a:endParaRPr lang="en-US" sz="2800" dirty="0"/>
          </a:p>
          <a:p>
            <a:r>
              <a:rPr lang="en-US" sz="2800" dirty="0" smtClean="0"/>
              <a:t>Graph-based Hashing</a:t>
            </a:r>
            <a:endParaRPr lang="en-US" sz="2800" dirty="0"/>
          </a:p>
          <a:p>
            <a:pPr lvl="1"/>
            <a:r>
              <a:rPr lang="en-US" sz="2400" dirty="0"/>
              <a:t>Spectral hashing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/>
              <a:t>Weiss, </a:t>
            </a:r>
            <a:r>
              <a:rPr lang="en-US" sz="1600" dirty="0" err="1"/>
              <a:t>Torralba</a:t>
            </a:r>
            <a:r>
              <a:rPr lang="en-US" sz="1600" dirty="0"/>
              <a:t>, Fergus ‘08) </a:t>
            </a:r>
            <a:endParaRPr lang="en-US" sz="2400" dirty="0" smtClean="0"/>
          </a:p>
          <a:p>
            <a:pPr lvl="1"/>
            <a:r>
              <a:rPr lang="en-US" sz="2400" dirty="0" smtClean="0"/>
              <a:t>Anchor </a:t>
            </a:r>
            <a:r>
              <a:rPr lang="en-US" sz="2400" dirty="0"/>
              <a:t>Graph Hashing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/>
              <a:t>Liu, Wang, Kumar, Chang, </a:t>
            </a:r>
            <a:r>
              <a:rPr lang="en-US" sz="1600" dirty="0" smtClean="0"/>
              <a:t>ICML 11)</a:t>
            </a: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651821"/>
            <a:ext cx="4152900" cy="268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36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2"/>
          <p:cNvSpPr>
            <a:spLocks noGrp="1"/>
          </p:cNvSpPr>
          <p:nvPr>
            <p:ph type="title"/>
          </p:nvPr>
        </p:nvSpPr>
        <p:spPr>
          <a:xfrm>
            <a:off x="0" y="268288"/>
            <a:ext cx="8229600" cy="950912"/>
          </a:xfrm>
        </p:spPr>
        <p:txBody>
          <a:bodyPr/>
          <a:lstStyle/>
          <a:p>
            <a:pPr indent="0" eaLnBrk="1" hangingPunct="1"/>
            <a:r>
              <a:rPr lang="en-US" altLang="zh-CN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charset="0"/>
              </a:rPr>
              <a:t>Graph-based Hashing</a:t>
            </a:r>
            <a:endParaRPr lang="zh-CN" altLang="en-US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4813" y="1293813"/>
            <a:ext cx="2109788" cy="1716087"/>
            <a:chOff x="290512" y="1484313"/>
            <a:chExt cx="2214563" cy="1744662"/>
          </a:xfrm>
        </p:grpSpPr>
        <p:cxnSp>
          <p:nvCxnSpPr>
            <p:cNvPr id="5" name="Straight Connector 4"/>
            <p:cNvCxnSpPr>
              <a:endCxn id="10" idx="5"/>
            </p:cNvCxnSpPr>
            <p:nvPr/>
          </p:nvCxnSpPr>
          <p:spPr>
            <a:xfrm rot="10800000">
              <a:off x="698500" y="2574925"/>
              <a:ext cx="642937" cy="30638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76262" y="1738313"/>
              <a:ext cx="142875" cy="142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47825" y="1738313"/>
              <a:ext cx="142875" cy="14287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362200" y="2381250"/>
              <a:ext cx="142875" cy="1428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2809875"/>
              <a:ext cx="142875" cy="1428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6262" y="2452688"/>
              <a:ext cx="142875" cy="142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>
              <a:stCxn id="6" idx="6"/>
              <a:endCxn id="7" idx="2"/>
            </p:cNvCxnSpPr>
            <p:nvPr/>
          </p:nvCxnSpPr>
          <p:spPr>
            <a:xfrm>
              <a:off x="719137" y="1809750"/>
              <a:ext cx="928688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6"/>
              <a:endCxn id="8" idx="1"/>
            </p:cNvCxnSpPr>
            <p:nvPr/>
          </p:nvCxnSpPr>
          <p:spPr>
            <a:xfrm>
              <a:off x="1790700" y="1809750"/>
              <a:ext cx="592137" cy="59213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6"/>
              <a:endCxn id="8" idx="2"/>
            </p:cNvCxnSpPr>
            <p:nvPr/>
          </p:nvCxnSpPr>
          <p:spPr>
            <a:xfrm flipV="1">
              <a:off x="1362075" y="2452688"/>
              <a:ext cx="1000125" cy="4286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35" name="TextBox 13"/>
            <p:cNvSpPr txBox="1">
              <a:spLocks noChangeArrowheads="1"/>
            </p:cNvSpPr>
            <p:nvPr/>
          </p:nvSpPr>
          <p:spPr bwMode="auto">
            <a:xfrm>
              <a:off x="1004887" y="1511300"/>
              <a:ext cx="3571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1</a:t>
              </a:r>
            </a:p>
          </p:txBody>
        </p:sp>
        <p:sp>
          <p:nvSpPr>
            <p:cNvPr id="77836" name="TextBox 14"/>
            <p:cNvSpPr txBox="1">
              <a:spLocks noChangeArrowheads="1"/>
            </p:cNvSpPr>
            <p:nvPr/>
          </p:nvSpPr>
          <p:spPr bwMode="auto">
            <a:xfrm>
              <a:off x="2076450" y="1868488"/>
              <a:ext cx="3571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1</a:t>
              </a:r>
            </a:p>
          </p:txBody>
        </p:sp>
        <p:sp>
          <p:nvSpPr>
            <p:cNvPr id="77837" name="TextBox 15"/>
            <p:cNvSpPr txBox="1">
              <a:spLocks noChangeArrowheads="1"/>
            </p:cNvSpPr>
            <p:nvPr/>
          </p:nvSpPr>
          <p:spPr bwMode="auto">
            <a:xfrm>
              <a:off x="1790700" y="2595563"/>
              <a:ext cx="3571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pitchFamily="34" charset="0"/>
                  <a:ea typeface="ＭＳ Ｐゴシック" pitchFamily="-110" charset="-128"/>
                </a:rPr>
                <a:t>2</a:t>
              </a:r>
            </a:p>
          </p:txBody>
        </p:sp>
        <p:pic>
          <p:nvPicPr>
            <p:cNvPr id="778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3387" y="1484313"/>
              <a:ext cx="2540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7500" y="1487488"/>
              <a:ext cx="260350" cy="17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19325" y="2595563"/>
              <a:ext cx="269875" cy="17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77925" y="3048000"/>
              <a:ext cx="24765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0512" y="2667000"/>
              <a:ext cx="255588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Straight Connector 21"/>
            <p:cNvCxnSpPr>
              <a:stCxn id="10" idx="7"/>
              <a:endCxn id="7" idx="3"/>
            </p:cNvCxnSpPr>
            <p:nvPr/>
          </p:nvCxnSpPr>
          <p:spPr>
            <a:xfrm rot="5400000" flipH="1" flipV="1">
              <a:off x="877093" y="1681957"/>
              <a:ext cx="612775" cy="969962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44" name="TextBox 22"/>
            <p:cNvSpPr txBox="1">
              <a:spLocks noChangeArrowheads="1"/>
            </p:cNvSpPr>
            <p:nvPr/>
          </p:nvSpPr>
          <p:spPr bwMode="auto">
            <a:xfrm>
              <a:off x="790575" y="2624138"/>
              <a:ext cx="3571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pitchFamily="34" charset="0"/>
                  <a:ea typeface="ＭＳ Ｐゴシック" pitchFamily="-110" charset="-128"/>
                </a:rPr>
                <a:t>2</a:t>
              </a:r>
            </a:p>
          </p:txBody>
        </p:sp>
        <p:sp>
          <p:nvSpPr>
            <p:cNvPr id="77845" name="TextBox 23"/>
            <p:cNvSpPr txBox="1">
              <a:spLocks noChangeArrowheads="1"/>
            </p:cNvSpPr>
            <p:nvPr/>
          </p:nvSpPr>
          <p:spPr bwMode="auto">
            <a:xfrm>
              <a:off x="1095375" y="2055813"/>
              <a:ext cx="3571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pitchFamily="34" charset="0"/>
                  <a:ea typeface="ＭＳ Ｐゴシック" pitchFamily="-110" charset="-128"/>
                </a:rPr>
                <a:t>1</a:t>
              </a:r>
            </a:p>
          </p:txBody>
        </p:sp>
      </p:grpSp>
      <p:sp>
        <p:nvSpPr>
          <p:cNvPr id="77846" name="TextBox 24"/>
          <p:cNvSpPr txBox="1">
            <a:spLocks noChangeArrowheads="1"/>
          </p:cNvSpPr>
          <p:nvPr/>
        </p:nvSpPr>
        <p:spPr bwMode="auto">
          <a:xfrm>
            <a:off x="3771900" y="1200150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</a:rPr>
              <a:t>Affinity matrix</a:t>
            </a:r>
            <a:endParaRPr lang="en-US" b="1" dirty="0">
              <a:solidFill>
                <a:prstClr val="black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77847" name="TextBox 25"/>
          <p:cNvSpPr txBox="1">
            <a:spLocks noChangeArrowheads="1"/>
          </p:cNvSpPr>
          <p:nvPr/>
        </p:nvSpPr>
        <p:spPr bwMode="auto">
          <a:xfrm>
            <a:off x="7048500" y="1200150"/>
            <a:ext cx="209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</a:rPr>
              <a:t>Degree Matrix</a:t>
            </a:r>
            <a:endParaRPr lang="en-US" b="1" dirty="0">
              <a:solidFill>
                <a:prstClr val="black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pic>
        <p:nvPicPr>
          <p:cNvPr id="7785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5150" y="1733550"/>
            <a:ext cx="2649004" cy="127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461150" y="1581150"/>
                <a:ext cx="2682850" cy="1507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>
                  <a:solidFill>
                    <a:prstClr val="black"/>
                  </a:solidFill>
                  <a:latin typeface="Calibri" pitchFamily="34" charset="0"/>
                  <a:ea typeface="ＭＳ Ｐゴシック" pitchFamily="-110" charset="-128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50" y="1581150"/>
                <a:ext cx="2682850" cy="1507529"/>
              </a:xfrm>
              <a:prstGeom prst="rect">
                <a:avLst/>
              </a:prstGeom>
              <a:blipFill rotWithShape="1">
                <a:blip r:embed="rId8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-152400" y="3286125"/>
            <a:ext cx="80772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36600" lvl="1" indent="-279400"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幼圆"/>
              </a:rPr>
              <a:t>Graph </a:t>
            </a:r>
            <a:r>
              <a:rPr lang="en-US" altLang="zh-CN" sz="2800" dirty="0" err="1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幼圆"/>
              </a:rPr>
              <a:t>Laplacian</a:t>
            </a:r>
            <a:r>
              <a:rPr lang="en-US" altLang="zh-CN" sz="28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幼圆"/>
              </a:rPr>
              <a:t>                      </a:t>
            </a:r>
            <a:r>
              <a:rPr lang="en-US" altLang="zh-CN" sz="28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幼圆"/>
              </a:rPr>
              <a:t>,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Garamond" pitchFamily="18" charset="0"/>
                <a:ea typeface="ＭＳ Ｐゴシック" pitchFamily="-110" charset="-128"/>
                <a:cs typeface="幼圆"/>
              </a:rPr>
              <a:t> </a:t>
            </a:r>
            <a:r>
              <a:rPr kumimoji="1" lang="en-US" altLang="zh-CN" sz="28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幼圆"/>
              </a:rPr>
              <a:t>and normalized </a:t>
            </a:r>
            <a:r>
              <a:rPr kumimoji="1" lang="en-US" altLang="zh-CN" sz="280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幼圆"/>
              </a:rPr>
              <a:t>Laplacian</a:t>
            </a:r>
            <a:endParaRPr kumimoji="1" lang="en-US" altLang="zh-CN" sz="2800" dirty="0" smtClean="0">
              <a:solidFill>
                <a:prstClr val="black"/>
              </a:solidFill>
              <a:latin typeface="Arial" pitchFamily="34" charset="0"/>
              <a:ea typeface="ＭＳ Ｐゴシック" pitchFamily="-110" charset="-128"/>
              <a:cs typeface="幼圆"/>
            </a:endParaRPr>
          </a:p>
          <a:p>
            <a:pPr lvl="1"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zh-CN" sz="32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幼圆"/>
              </a:rPr>
              <a:t>smoothness of function </a:t>
            </a:r>
            <a:r>
              <a:rPr kumimoji="1" lang="en-US" altLang="zh-CN" sz="32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幼圆"/>
              </a:rPr>
              <a:t>f</a:t>
            </a:r>
            <a:r>
              <a:rPr kumimoji="1" lang="en-US" altLang="zh-CN" sz="32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幼圆"/>
              </a:rPr>
              <a:t> over graph</a:t>
            </a:r>
            <a:endParaRPr kumimoji="1" lang="en-US" sz="3200" dirty="0">
              <a:solidFill>
                <a:prstClr val="black"/>
              </a:solidFill>
              <a:ea typeface="ＭＳ Ｐゴシック" pitchFamily="-110" charset="-128"/>
            </a:endParaRPr>
          </a:p>
        </p:txBody>
      </p:sp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3429000"/>
            <a:ext cx="1646238" cy="234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38900" y="3371850"/>
            <a:ext cx="2524125" cy="287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27445" y="4930822"/>
                <a:ext cx="6096000" cy="155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 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𝐋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24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𝑖𝑖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den>
                                      </m:f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𝑗𝑗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ea typeface="ＭＳ Ｐゴシック" pitchFamily="-110" charset="-128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45" y="4930822"/>
                <a:ext cx="6096000" cy="155914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3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6" grpId="0"/>
      <p:bldP spid="778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/>
          <a:lstStyle/>
          <a:p>
            <a:r>
              <a:rPr lang="en-US" dirty="0" smtClean="0"/>
              <a:t>Graph Hashing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23951"/>
            <a:ext cx="8229600" cy="723899"/>
          </a:xfrm>
        </p:spPr>
        <p:txBody>
          <a:bodyPr/>
          <a:lstStyle/>
          <a:p>
            <a:r>
              <a:rPr lang="en-US" dirty="0" smtClean="0"/>
              <a:t>Find eigenvectors of graph </a:t>
            </a:r>
            <a:r>
              <a:rPr lang="en-US" dirty="0" err="1" smtClean="0"/>
              <a:t>Laplacian</a:t>
            </a:r>
            <a:r>
              <a:rPr lang="en-US" dirty="0" smtClean="0"/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38BC1-3616-4702-89A9-2C53260775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36995" y="1882822"/>
                <a:ext cx="6096000" cy="100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𝐋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 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𝐋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0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𝑖𝑖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den>
                                      </m:f>
                                      <m:r>
                                        <a:rPr lang="en-US" sz="20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𝑗𝑗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itchFamily="34" charset="0"/>
                  <a:ea typeface="ＭＳ Ｐゴシック" pitchFamily="-110" charset="-128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95" y="1882822"/>
                <a:ext cx="6096000" cy="10076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6" y="3562350"/>
            <a:ext cx="2590800" cy="1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1816" y="3562350"/>
            <a:ext cx="2423622" cy="162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9216" y="3562349"/>
            <a:ext cx="2384784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0816" y="3333750"/>
            <a:ext cx="1878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black"/>
                </a:solidFill>
                <a:cs typeface="Arial" pitchFamily="34" charset="0"/>
              </a:rPr>
              <a:t>Original Graph (12K)</a:t>
            </a:r>
            <a:endParaRPr lang="zh-CN" alt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7813" y="3143250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cs typeface="Arial" pitchFamily="34" charset="0"/>
              </a:rPr>
              <a:t>1</a:t>
            </a:r>
            <a:r>
              <a:rPr lang="en-US" altLang="zh-CN" sz="1400" baseline="30000" dirty="0" smtClean="0">
                <a:solidFill>
                  <a:prstClr val="black"/>
                </a:solidFill>
                <a:cs typeface="Arial" pitchFamily="34" charset="0"/>
              </a:rPr>
              <a:t>st</a:t>
            </a:r>
            <a:r>
              <a:rPr lang="en-US" altLang="zh-CN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cs typeface="Arial" pitchFamily="34" charset="0"/>
              </a:rPr>
              <a:t>Eigenvector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altLang="zh-CN" sz="1400" dirty="0" err="1" smtClean="0">
                <a:solidFill>
                  <a:prstClr val="black"/>
                </a:solidFill>
                <a:cs typeface="Arial" pitchFamily="34" charset="0"/>
              </a:rPr>
              <a:t>binarize</a:t>
            </a:r>
            <a:r>
              <a:rPr lang="en-US" altLang="zh-CN" sz="1400" dirty="0" smtClean="0">
                <a:solidFill>
                  <a:prstClr val="black"/>
                </a:solidFill>
                <a:cs typeface="Arial" pitchFamily="34" charset="0"/>
              </a:rPr>
              <a:t>: </a:t>
            </a:r>
            <a:r>
              <a:rPr lang="en-US" altLang="zh-CN" sz="1400" dirty="0" smtClean="0">
                <a:solidFill>
                  <a:srgbClr val="1F497D"/>
                </a:solidFill>
                <a:cs typeface="Arial" pitchFamily="34" charset="0"/>
              </a:rPr>
              <a:t>blue</a:t>
            </a:r>
            <a:r>
              <a:rPr lang="en-US" altLang="zh-CN" sz="1400" dirty="0" smtClean="0">
                <a:solidFill>
                  <a:prstClr val="black"/>
                </a:solidFill>
                <a:cs typeface="Arial" pitchFamily="34" charset="0"/>
              </a:rPr>
              <a:t>: +1, </a:t>
            </a:r>
            <a:r>
              <a:rPr lang="en-US" altLang="zh-CN" sz="1400" dirty="0" smtClean="0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en-US" altLang="zh-CN" sz="1400" dirty="0" smtClean="0">
                <a:solidFill>
                  <a:prstClr val="black"/>
                </a:solidFill>
                <a:cs typeface="Arial" pitchFamily="34" charset="0"/>
              </a:rPr>
              <a:t>: -1)</a:t>
            </a:r>
            <a:endParaRPr lang="zh-CN" alt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2316" y="3276600"/>
            <a:ext cx="20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black"/>
                </a:solidFill>
                <a:cs typeface="Arial" pitchFamily="34" charset="0"/>
              </a:rPr>
              <a:t>           2</a:t>
            </a:r>
            <a:r>
              <a:rPr lang="en-US" altLang="zh-CN" sz="1400" baseline="30000" dirty="0">
                <a:solidFill>
                  <a:prstClr val="black"/>
                </a:solidFill>
                <a:cs typeface="Arial" pitchFamily="34" charset="0"/>
              </a:rPr>
              <a:t>rd</a:t>
            </a:r>
            <a:r>
              <a:rPr lang="en-US" altLang="zh-CN" sz="1400" dirty="0">
                <a:solidFill>
                  <a:prstClr val="black"/>
                </a:solidFill>
                <a:cs typeface="Arial" pitchFamily="34" charset="0"/>
              </a:rPr>
              <a:t> Eigenvector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0166" y="3295650"/>
            <a:ext cx="2182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prstClr val="black"/>
                </a:solidFill>
                <a:cs typeface="Arial" pitchFamily="34" charset="0"/>
              </a:rPr>
              <a:t>              3</a:t>
            </a:r>
            <a:r>
              <a:rPr lang="en-US" altLang="zh-CN" sz="1400" baseline="30000" dirty="0">
                <a:solidFill>
                  <a:prstClr val="black"/>
                </a:solidFill>
                <a:cs typeface="Arial" pitchFamily="34" charset="0"/>
              </a:rPr>
              <a:t>rd</a:t>
            </a:r>
            <a:r>
              <a:rPr lang="en-US" altLang="zh-CN" sz="1400" dirty="0">
                <a:solidFill>
                  <a:prstClr val="black"/>
                </a:solidFill>
                <a:cs typeface="Arial" pitchFamily="34" charset="0"/>
              </a:rPr>
              <a:t> Eigenvector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8216" y="3562350"/>
            <a:ext cx="249834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5300" y="3048000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00400" y="4419600"/>
            <a:ext cx="4210050" cy="1398032"/>
            <a:chOff x="3200400" y="4991100"/>
            <a:chExt cx="4210050" cy="139803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200400" y="4991100"/>
              <a:ext cx="800100" cy="10668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248150" y="4991100"/>
              <a:ext cx="1066800" cy="10287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629150" y="5010150"/>
              <a:ext cx="2781300" cy="9906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52800" y="6019800"/>
              <a:ext cx="1987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Hash code: [1, 1, 1]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5822" y="5940757"/>
            <a:ext cx="760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 to Achieve by conventional tree or clustering methods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Up to Large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4773613"/>
          </a:xfrm>
        </p:spPr>
        <p:txBody>
          <a:bodyPr/>
          <a:lstStyle/>
          <a:p>
            <a:r>
              <a:rPr lang="en-US" dirty="0" smtClean="0"/>
              <a:t>When graph size is large (million – billion)</a:t>
            </a:r>
          </a:p>
          <a:p>
            <a:pPr lvl="1"/>
            <a:r>
              <a:rPr lang="en-US" dirty="0" smtClean="0"/>
              <a:t>Hard to construct/store graph (kN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Hard to compute eigenvectors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CN" sz="3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Idea: Build low-rank graph via anchors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1417638"/>
          </a:xfrm>
        </p:spPr>
        <p:txBody>
          <a:bodyPr/>
          <a:lstStyle/>
          <a:p>
            <a:r>
              <a:rPr lang="en-US" altLang="zh-CN" sz="2200" dirty="0" smtClean="0">
                <a:latin typeface="Arial" pitchFamily="34" charset="0"/>
                <a:cs typeface="Arial" pitchFamily="34" charset="0"/>
              </a:rPr>
              <a:t>Use anchor points to “abstract” the graph structure</a:t>
            </a:r>
          </a:p>
          <a:p>
            <a:r>
              <a:rPr lang="en-US" altLang="zh-CN" sz="2200" dirty="0" smtClean="0">
                <a:latin typeface="Arial" pitchFamily="34" charset="0"/>
                <a:cs typeface="Arial" pitchFamily="34" charset="0"/>
              </a:rPr>
              <a:t>Compute data-to-anchor similarity: </a:t>
            </a:r>
            <a:r>
              <a:rPr lang="en-US" altLang="zh-CN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sparse local embedding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438400"/>
            <a:ext cx="8677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   Data-to-data </a:t>
            </a:r>
            <a:r>
              <a:rPr lang="en-US" altLang="zh-CN" sz="2200" dirty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similarity </a:t>
            </a:r>
            <a:r>
              <a:rPr lang="en-US" altLang="zh-CN" sz="2200" i="1" dirty="0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W</a:t>
            </a:r>
            <a:r>
              <a:rPr lang="en-US" altLang="zh-CN" sz="2200" dirty="0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= inner product in the embedded space</a:t>
            </a:r>
            <a:endParaRPr lang="zh-CN" altLang="en-US" sz="2200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159000" y="5359400"/>
            <a:ext cx="180975" cy="179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087563" y="4783138"/>
            <a:ext cx="180975" cy="179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735263" y="4638675"/>
            <a:ext cx="180975" cy="179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85352" name="组合 34"/>
          <p:cNvGrpSpPr>
            <a:grpSpLocks/>
          </p:cNvGrpSpPr>
          <p:nvPr/>
        </p:nvGrpSpPr>
        <p:grpSpPr bwMode="auto">
          <a:xfrm>
            <a:off x="566738" y="3846513"/>
            <a:ext cx="3068637" cy="2930525"/>
            <a:chOff x="251520" y="3717864"/>
            <a:chExt cx="3069373" cy="2930010"/>
          </a:xfrm>
        </p:grpSpPr>
        <p:sp>
          <p:nvSpPr>
            <p:cNvPr id="11" name="椭圆 10"/>
            <p:cNvSpPr/>
            <p:nvPr/>
          </p:nvSpPr>
          <p:spPr>
            <a:xfrm>
              <a:off x="3141463" y="5014623"/>
              <a:ext cx="179430" cy="1793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053399" y="4078163"/>
              <a:ext cx="179431" cy="1793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781014" y="4149588"/>
              <a:ext cx="179431" cy="180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48490" y="4735272"/>
              <a:ext cx="179430" cy="1793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908" y="5517773"/>
              <a:ext cx="181018" cy="180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980357" y="6093933"/>
              <a:ext cx="181018" cy="180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5303" y="6238371"/>
              <a:ext cx="179431" cy="1793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988662" y="6165359"/>
              <a:ext cx="179430" cy="180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041426" y="4573376"/>
              <a:ext cx="181018" cy="1793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852469" y="5517773"/>
              <a:ext cx="181018" cy="180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701255" y="3789288"/>
              <a:ext cx="179431" cy="180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493608" y="5949497"/>
              <a:ext cx="179430" cy="180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420565" y="3717864"/>
              <a:ext cx="181018" cy="1793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85431" name="TextBox 32"/>
            <p:cNvSpPr txBox="1">
              <a:spLocks noChangeArrowheads="1"/>
            </p:cNvSpPr>
            <p:nvPr/>
          </p:nvSpPr>
          <p:spPr bwMode="auto">
            <a:xfrm>
              <a:off x="251520" y="6309320"/>
              <a:ext cx="11881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data points</a:t>
              </a:r>
              <a:endParaRPr lang="zh-CN" altLang="en-US" sz="16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</p:grpSp>
      <p:grpSp>
        <p:nvGrpSpPr>
          <p:cNvPr id="3" name="组合 35"/>
          <p:cNvGrpSpPr>
            <a:grpSpLocks/>
          </p:cNvGrpSpPr>
          <p:nvPr/>
        </p:nvGrpSpPr>
        <p:grpSpPr bwMode="auto">
          <a:xfrm>
            <a:off x="404813" y="4278313"/>
            <a:ext cx="2582862" cy="1692275"/>
            <a:chOff x="90530" y="4149912"/>
            <a:chExt cx="2582291" cy="1692168"/>
          </a:xfrm>
        </p:grpSpPr>
        <p:sp>
          <p:nvSpPr>
            <p:cNvPr id="24" name="椭圆 23"/>
            <p:cNvSpPr/>
            <p:nvPr/>
          </p:nvSpPr>
          <p:spPr>
            <a:xfrm>
              <a:off x="1412625" y="4437231"/>
              <a:ext cx="179348" cy="18096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196772" y="5013457"/>
              <a:ext cx="179348" cy="18096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412625" y="5662703"/>
              <a:ext cx="179348" cy="17937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133190" y="4149912"/>
              <a:ext cx="179348" cy="17937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493474" y="4942024"/>
              <a:ext cx="179347" cy="17937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276034" y="5518250"/>
              <a:ext cx="180935" cy="17937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85417" name="TextBox 33"/>
            <p:cNvSpPr txBox="1">
              <a:spLocks noChangeArrowheads="1"/>
            </p:cNvSpPr>
            <p:nvPr/>
          </p:nvSpPr>
          <p:spPr bwMode="auto">
            <a:xfrm>
              <a:off x="90530" y="4293096"/>
              <a:ext cx="14157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anchor points</a:t>
              </a:r>
              <a:endParaRPr lang="zh-CN" altLang="en-US" sz="16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</p:grpSp>
      <p:grpSp>
        <p:nvGrpSpPr>
          <p:cNvPr id="4" name="组合 139"/>
          <p:cNvGrpSpPr>
            <a:grpSpLocks/>
          </p:cNvGrpSpPr>
          <p:nvPr/>
        </p:nvGrpSpPr>
        <p:grpSpPr bwMode="auto">
          <a:xfrm>
            <a:off x="6489700" y="3644900"/>
            <a:ext cx="1374775" cy="1422400"/>
            <a:chOff x="6489856" y="3645024"/>
            <a:chExt cx="1374665" cy="1422886"/>
          </a:xfrm>
        </p:grpSpPr>
        <p:cxnSp>
          <p:nvCxnSpPr>
            <p:cNvPr id="86" name="直接连接符 85"/>
            <p:cNvCxnSpPr>
              <a:endCxn id="74" idx="7"/>
            </p:cNvCxnSpPr>
            <p:nvPr/>
          </p:nvCxnSpPr>
          <p:spPr>
            <a:xfrm rot="5400000">
              <a:off x="7155697" y="4060336"/>
              <a:ext cx="296963" cy="1873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68" idx="4"/>
              <a:endCxn id="75" idx="0"/>
            </p:cNvCxnSpPr>
            <p:nvPr/>
          </p:nvCxnSpPr>
          <p:spPr>
            <a:xfrm rot="16200000" flipH="1">
              <a:off x="6948387" y="4510523"/>
              <a:ext cx="1043343" cy="7143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stCxn id="68" idx="3"/>
              <a:endCxn id="71" idx="7"/>
            </p:cNvCxnSpPr>
            <p:nvPr/>
          </p:nvCxnSpPr>
          <p:spPr>
            <a:xfrm rot="5400000">
              <a:off x="6634183" y="3853243"/>
              <a:ext cx="592340" cy="8809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410" name="矩形 120"/>
            <p:cNvSpPr>
              <a:spLocks noChangeArrowheads="1"/>
            </p:cNvSpPr>
            <p:nvPr/>
          </p:nvSpPr>
          <p:spPr bwMode="auto">
            <a:xfrm>
              <a:off x="7479479" y="3645024"/>
              <a:ext cx="3850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x</a:t>
              </a:r>
              <a:r>
                <a:rPr lang="en-US" altLang="zh-CN" sz="12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8</a:t>
              </a:r>
              <a:endParaRPr lang="zh-CN" altLang="en-US" sz="12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</p:grpSp>
      <p:grpSp>
        <p:nvGrpSpPr>
          <p:cNvPr id="5" name="组合 138"/>
          <p:cNvGrpSpPr>
            <a:grpSpLocks/>
          </p:cNvGrpSpPr>
          <p:nvPr/>
        </p:nvGrpSpPr>
        <p:grpSpPr bwMode="auto">
          <a:xfrm>
            <a:off x="6516688" y="5248275"/>
            <a:ext cx="1249362" cy="1285875"/>
            <a:chOff x="6516216" y="5247910"/>
            <a:chExt cx="1249138" cy="1286726"/>
          </a:xfrm>
        </p:grpSpPr>
        <p:cxnSp>
          <p:nvCxnSpPr>
            <p:cNvPr id="88" name="直接连接符 87"/>
            <p:cNvCxnSpPr>
              <a:stCxn id="73" idx="6"/>
            </p:cNvCxnSpPr>
            <p:nvPr/>
          </p:nvCxnSpPr>
          <p:spPr>
            <a:xfrm>
              <a:off x="6516216" y="5878565"/>
              <a:ext cx="917410" cy="2605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rot="16200000" flipH="1">
              <a:off x="7244624" y="5877033"/>
              <a:ext cx="297058" cy="1349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stCxn id="75" idx="4"/>
            </p:cNvCxnSpPr>
            <p:nvPr/>
          </p:nvCxnSpPr>
          <p:spPr>
            <a:xfrm rot="16200000" flipH="1">
              <a:off x="7110287" y="5644261"/>
              <a:ext cx="810161" cy="174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406" name="矩形 121"/>
            <p:cNvSpPr>
              <a:spLocks noChangeArrowheads="1"/>
            </p:cNvSpPr>
            <p:nvPr/>
          </p:nvSpPr>
          <p:spPr bwMode="auto">
            <a:xfrm>
              <a:off x="7380312" y="6165304"/>
              <a:ext cx="3850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x</a:t>
              </a:r>
              <a:r>
                <a:rPr lang="en-US" altLang="zh-CN" sz="12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4</a:t>
              </a:r>
              <a:endParaRPr lang="zh-CN" altLang="en-US" sz="12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</p:grpSp>
      <p:pic>
        <p:nvPicPr>
          <p:cNvPr id="44036" name="Picture 3" descr="C:\eqn_rank_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57400"/>
            <a:ext cx="2667000" cy="3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16200000">
            <a:off x="4414838" y="4495800"/>
            <a:ext cx="381000" cy="8382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6" name="组合 135"/>
          <p:cNvGrpSpPr>
            <a:grpSpLocks/>
          </p:cNvGrpSpPr>
          <p:nvPr/>
        </p:nvGrpSpPr>
        <p:grpSpPr bwMode="auto">
          <a:xfrm>
            <a:off x="5543550" y="3843338"/>
            <a:ext cx="2700338" cy="2700337"/>
            <a:chOff x="5544128" y="3843774"/>
            <a:chExt cx="2700280" cy="2700280"/>
          </a:xfrm>
        </p:grpSpPr>
        <p:sp>
          <p:nvSpPr>
            <p:cNvPr id="52" name="椭圆 51"/>
            <p:cNvSpPr/>
            <p:nvPr/>
          </p:nvSpPr>
          <p:spPr>
            <a:xfrm>
              <a:off x="6768065" y="5356629"/>
              <a:ext cx="180971" cy="179384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696628" y="4780379"/>
              <a:ext cx="179384" cy="179383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7344314" y="4635919"/>
              <a:ext cx="179384" cy="179384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8065024" y="5139147"/>
              <a:ext cx="179384" cy="180971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975919" y="4204128"/>
              <a:ext cx="180971" cy="1793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704670" y="4275565"/>
              <a:ext cx="179383" cy="180971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5571115" y="4861340"/>
              <a:ext cx="179383" cy="179384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544128" y="5643961"/>
              <a:ext cx="179384" cy="179383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904483" y="6220211"/>
              <a:ext cx="179383" cy="179384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6407709" y="6364671"/>
              <a:ext cx="180971" cy="179383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912524" y="6291647"/>
              <a:ext cx="179384" cy="180971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965014" y="4699418"/>
              <a:ext cx="180971" cy="179384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7776105" y="5643961"/>
              <a:ext cx="180971" cy="179383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6623605" y="3915209"/>
              <a:ext cx="180971" cy="180971"/>
            </a:xfrm>
            <a:prstGeom prst="ellipse">
              <a:avLst/>
            </a:prstGeom>
            <a:noFill/>
            <a:ln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7415751" y="6075752"/>
              <a:ext cx="180971" cy="18097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7344314" y="3843774"/>
              <a:ext cx="179384" cy="1793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6336274" y="4564484"/>
              <a:ext cx="179383" cy="17938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6120379" y="5139147"/>
              <a:ext cx="179383" cy="18097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6336274" y="5788420"/>
              <a:ext cx="179383" cy="17938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7056984" y="4275565"/>
              <a:ext cx="179383" cy="18097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7415751" y="5067710"/>
              <a:ext cx="180971" cy="18097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7199855" y="5643961"/>
              <a:ext cx="180971" cy="17938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85397" name="矩形 122"/>
            <p:cNvSpPr>
              <a:spLocks noChangeArrowheads="1"/>
            </p:cNvSpPr>
            <p:nvPr/>
          </p:nvSpPr>
          <p:spPr bwMode="auto">
            <a:xfrm>
              <a:off x="6507163" y="4428059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u</a:t>
              </a:r>
              <a:r>
                <a:rPr lang="en-US" altLang="zh-CN" sz="12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1</a:t>
              </a:r>
              <a:endParaRPr lang="zh-CN" altLang="en-US" sz="12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  <p:sp>
          <p:nvSpPr>
            <p:cNvPr id="185398" name="矩形 123"/>
            <p:cNvSpPr>
              <a:spLocks noChangeArrowheads="1"/>
            </p:cNvSpPr>
            <p:nvPr/>
          </p:nvSpPr>
          <p:spPr bwMode="auto">
            <a:xfrm>
              <a:off x="5992440" y="5220147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u</a:t>
              </a:r>
              <a:r>
                <a:rPr lang="en-US" altLang="zh-CN" sz="12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2</a:t>
              </a:r>
              <a:endParaRPr lang="zh-CN" altLang="en-US" sz="12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  <p:sp>
          <p:nvSpPr>
            <p:cNvPr id="185399" name="矩形 124"/>
            <p:cNvSpPr>
              <a:spLocks noChangeArrowheads="1"/>
            </p:cNvSpPr>
            <p:nvPr/>
          </p:nvSpPr>
          <p:spPr bwMode="auto">
            <a:xfrm>
              <a:off x="7070846" y="4896319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u</a:t>
              </a:r>
              <a:r>
                <a:rPr lang="en-US" altLang="zh-CN" sz="12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5</a:t>
              </a:r>
              <a:endParaRPr lang="zh-CN" altLang="en-US" sz="12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  <p:sp>
          <p:nvSpPr>
            <p:cNvPr id="185400" name="矩形 125"/>
            <p:cNvSpPr>
              <a:spLocks noChangeArrowheads="1"/>
            </p:cNvSpPr>
            <p:nvPr/>
          </p:nvSpPr>
          <p:spPr bwMode="auto">
            <a:xfrm>
              <a:off x="7037962" y="5319314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u</a:t>
              </a:r>
              <a:r>
                <a:rPr lang="en-US" altLang="zh-CN" sz="12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4</a:t>
              </a:r>
              <a:endParaRPr lang="zh-CN" altLang="en-US" sz="12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  <p:sp>
          <p:nvSpPr>
            <p:cNvPr id="185401" name="矩形 126"/>
            <p:cNvSpPr>
              <a:spLocks noChangeArrowheads="1"/>
            </p:cNvSpPr>
            <p:nvPr/>
          </p:nvSpPr>
          <p:spPr bwMode="auto">
            <a:xfrm>
              <a:off x="6984476" y="4346582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u</a:t>
              </a:r>
              <a:r>
                <a:rPr lang="en-US" altLang="zh-CN" sz="12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6</a:t>
              </a:r>
              <a:endParaRPr lang="zh-CN" altLang="en-US" sz="12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  <p:sp>
          <p:nvSpPr>
            <p:cNvPr id="185402" name="矩形 127"/>
            <p:cNvSpPr>
              <a:spLocks noChangeArrowheads="1"/>
            </p:cNvSpPr>
            <p:nvPr/>
          </p:nvSpPr>
          <p:spPr bwMode="auto">
            <a:xfrm>
              <a:off x="6236405" y="5462914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u</a:t>
              </a:r>
              <a:r>
                <a:rPr lang="en-US" altLang="zh-CN" sz="12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3</a:t>
              </a:r>
              <a:endParaRPr lang="zh-CN" altLang="en-US" sz="12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</p:grpSp>
      <p:grpSp>
        <p:nvGrpSpPr>
          <p:cNvPr id="7" name="组合 137"/>
          <p:cNvGrpSpPr>
            <a:grpSpLocks/>
          </p:cNvGrpSpPr>
          <p:nvPr/>
        </p:nvGrpSpPr>
        <p:grpSpPr bwMode="auto">
          <a:xfrm>
            <a:off x="5705475" y="3889375"/>
            <a:ext cx="1350963" cy="1250950"/>
            <a:chOff x="5706022" y="3888623"/>
            <a:chExt cx="1350274" cy="1251295"/>
          </a:xfrm>
        </p:grpSpPr>
        <p:sp>
          <p:nvSpPr>
            <p:cNvPr id="185368" name="TextBox 76"/>
            <p:cNvSpPr txBox="1">
              <a:spLocks noChangeArrowheads="1"/>
            </p:cNvSpPr>
            <p:nvPr/>
          </p:nvSpPr>
          <p:spPr bwMode="auto">
            <a:xfrm>
              <a:off x="5751287" y="3888623"/>
              <a:ext cx="3850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x</a:t>
              </a:r>
              <a:r>
                <a:rPr lang="en-US" altLang="zh-CN" sz="1200">
                  <a:solidFill>
                    <a:srgbClr val="00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1</a:t>
              </a:r>
              <a:endParaRPr lang="zh-CN" altLang="en-US" sz="120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  <p:cxnSp>
          <p:nvCxnSpPr>
            <p:cNvPr id="79" name="直接连接符 78"/>
            <p:cNvCxnSpPr>
              <a:stCxn id="57" idx="4"/>
              <a:endCxn id="72" idx="0"/>
            </p:cNvCxnSpPr>
            <p:nvPr/>
          </p:nvCxnSpPr>
          <p:spPr>
            <a:xfrm rot="16200000" flipH="1">
              <a:off x="5760466" y="4689795"/>
              <a:ext cx="755858" cy="1443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57" idx="5"/>
            </p:cNvCxnSpPr>
            <p:nvPr/>
          </p:nvCxnSpPr>
          <p:spPr>
            <a:xfrm rot="16200000" flipH="1">
              <a:off x="6120840" y="4365894"/>
              <a:ext cx="260422" cy="2427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>
              <a:stCxn id="74" idx="2"/>
              <a:endCxn id="57" idx="6"/>
            </p:cNvCxnSpPr>
            <p:nvPr/>
          </p:nvCxnSpPr>
          <p:spPr>
            <a:xfrm rot="10800000">
              <a:off x="6156642" y="4293548"/>
              <a:ext cx="899654" cy="730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372" name="矩形 128"/>
            <p:cNvSpPr>
              <a:spLocks noChangeArrowheads="1"/>
            </p:cNvSpPr>
            <p:nvPr/>
          </p:nvSpPr>
          <p:spPr bwMode="auto">
            <a:xfrm>
              <a:off x="6185050" y="4221088"/>
              <a:ext cx="4842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70C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Z</a:t>
              </a:r>
              <a:r>
                <a:rPr lang="en-US" altLang="zh-CN" sz="1200">
                  <a:solidFill>
                    <a:srgbClr val="0070C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11</a:t>
              </a:r>
              <a:endParaRPr lang="zh-CN" altLang="en-US" sz="1200">
                <a:solidFill>
                  <a:srgbClr val="0070C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  <p:sp>
          <p:nvSpPr>
            <p:cNvPr id="185373" name="矩形 129"/>
            <p:cNvSpPr>
              <a:spLocks noChangeArrowheads="1"/>
            </p:cNvSpPr>
            <p:nvPr/>
          </p:nvSpPr>
          <p:spPr bwMode="auto">
            <a:xfrm>
              <a:off x="5706022" y="4509120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70C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Z</a:t>
              </a:r>
              <a:r>
                <a:rPr lang="en-US" altLang="zh-CN" sz="1200">
                  <a:solidFill>
                    <a:srgbClr val="0070C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12</a:t>
              </a:r>
              <a:endParaRPr lang="zh-CN" altLang="en-US" sz="1200">
                <a:solidFill>
                  <a:srgbClr val="0070C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  <p:sp>
          <p:nvSpPr>
            <p:cNvPr id="185374" name="矩形 130"/>
            <p:cNvSpPr>
              <a:spLocks noChangeArrowheads="1"/>
            </p:cNvSpPr>
            <p:nvPr/>
          </p:nvSpPr>
          <p:spPr bwMode="auto">
            <a:xfrm>
              <a:off x="6271785" y="4005064"/>
              <a:ext cx="4956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70C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Z</a:t>
              </a:r>
              <a:r>
                <a:rPr lang="en-US" altLang="zh-CN" sz="1200">
                  <a:solidFill>
                    <a:srgbClr val="0070C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16</a:t>
              </a:r>
              <a:endParaRPr lang="zh-CN" altLang="en-US" sz="1200">
                <a:solidFill>
                  <a:srgbClr val="0070C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</p:grpSp>
      <p:pic>
        <p:nvPicPr>
          <p:cNvPr id="2052" name="Picture 4" descr="C:\weiliu_icml_slides\slide_eq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895600"/>
            <a:ext cx="2763838" cy="720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组合 159"/>
          <p:cNvGrpSpPr>
            <a:grpSpLocks/>
          </p:cNvGrpSpPr>
          <p:nvPr/>
        </p:nvGrpSpPr>
        <p:grpSpPr bwMode="auto">
          <a:xfrm>
            <a:off x="6129338" y="4357688"/>
            <a:ext cx="1312862" cy="1744662"/>
            <a:chOff x="6129816" y="4357454"/>
            <a:chExt cx="1312880" cy="1744928"/>
          </a:xfrm>
        </p:grpSpPr>
        <p:cxnSp>
          <p:nvCxnSpPr>
            <p:cNvPr id="143" name="直接连接符 142"/>
            <p:cNvCxnSpPr>
              <a:stCxn id="57" idx="5"/>
              <a:endCxn id="67" idx="1"/>
            </p:cNvCxnSpPr>
            <p:nvPr/>
          </p:nvCxnSpPr>
          <p:spPr>
            <a:xfrm rot="16200000" flipH="1">
              <a:off x="5913792" y="4573478"/>
              <a:ext cx="1744928" cy="1312880"/>
            </a:xfrm>
            <a:prstGeom prst="line">
              <a:avLst/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367" name="TextBox 157"/>
            <p:cNvSpPr txBox="1">
              <a:spLocks noChangeArrowheads="1"/>
            </p:cNvSpPr>
            <p:nvPr/>
          </p:nvSpPr>
          <p:spPr bwMode="auto">
            <a:xfrm>
              <a:off x="6362315" y="4895903"/>
              <a:ext cx="8354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W</a:t>
              </a:r>
              <a:r>
                <a:rPr lang="en-US" altLang="zh-CN" sz="1200">
                  <a:solidFill>
                    <a:srgbClr val="FF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14</a:t>
              </a:r>
              <a:r>
                <a:rPr lang="en-US" altLang="zh-CN" sz="2400">
                  <a:solidFill>
                    <a:srgbClr val="FF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=0</a:t>
              </a:r>
              <a:endParaRPr lang="zh-CN" altLang="en-US" sz="2400">
                <a:solidFill>
                  <a:srgbClr val="FF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</p:grpSp>
      <p:grpSp>
        <p:nvGrpSpPr>
          <p:cNvPr id="33" name="组合 160"/>
          <p:cNvGrpSpPr>
            <a:grpSpLocks/>
          </p:cNvGrpSpPr>
          <p:nvPr/>
        </p:nvGrpSpPr>
        <p:grpSpPr bwMode="auto">
          <a:xfrm>
            <a:off x="6156325" y="3589338"/>
            <a:ext cx="1339850" cy="668337"/>
            <a:chOff x="6156176" y="3589458"/>
            <a:chExt cx="1339541" cy="667426"/>
          </a:xfrm>
        </p:grpSpPr>
        <p:cxnSp>
          <p:nvCxnSpPr>
            <p:cNvPr id="150" name="直接连接符 149"/>
            <p:cNvCxnSpPr/>
            <p:nvPr/>
          </p:nvCxnSpPr>
          <p:spPr>
            <a:xfrm flipV="1">
              <a:off x="6156176" y="3941403"/>
              <a:ext cx="1188764" cy="315481"/>
            </a:xfrm>
            <a:prstGeom prst="line">
              <a:avLst/>
            </a:prstGeom>
            <a:ln w="762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365" name="TextBox 158"/>
            <p:cNvSpPr txBox="1">
              <a:spLocks noChangeArrowheads="1"/>
            </p:cNvSpPr>
            <p:nvPr/>
          </p:nvSpPr>
          <p:spPr bwMode="auto">
            <a:xfrm>
              <a:off x="6660232" y="3589458"/>
              <a:ext cx="8354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FF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W</a:t>
              </a:r>
              <a:r>
                <a:rPr lang="en-US" altLang="zh-CN" sz="1200">
                  <a:solidFill>
                    <a:srgbClr val="FF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18</a:t>
              </a:r>
              <a:r>
                <a:rPr lang="en-US" altLang="zh-CN" sz="2400">
                  <a:solidFill>
                    <a:srgbClr val="FF0000"/>
                  </a:solidFill>
                  <a:latin typeface="Arial" pitchFamily="34" charset="0"/>
                  <a:ea typeface="ＭＳ Ｐゴシック" pitchFamily="-110" charset="-128"/>
                  <a:cs typeface="Arial" pitchFamily="34" charset="0"/>
                </a:rPr>
                <a:t>&gt;0</a:t>
              </a:r>
              <a:endParaRPr lang="zh-CN" altLang="en-US" sz="2400">
                <a:solidFill>
                  <a:srgbClr val="FF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endParaRPr>
            </a:p>
          </p:txBody>
        </p:sp>
      </p:grpSp>
      <p:sp>
        <p:nvSpPr>
          <p:cNvPr id="185363" name="TextBox 91"/>
          <p:cNvSpPr txBox="1">
            <a:spLocks noChangeArrowheads="1"/>
          </p:cNvSpPr>
          <p:nvPr/>
        </p:nvSpPr>
        <p:spPr bwMode="auto">
          <a:xfrm>
            <a:off x="6619875" y="914400"/>
            <a:ext cx="2705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</a:rPr>
              <a:t>(Liu, He, Chang, </a:t>
            </a: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</a:rPr>
              <a:t>AGH, ICML10</a:t>
            </a:r>
            <a:r>
              <a:rPr lang="en-US" sz="1400" i="1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</a:rPr>
              <a:t>)</a:t>
            </a:r>
          </a:p>
        </p:txBody>
      </p:sp>
      <p:pic>
        <p:nvPicPr>
          <p:cNvPr id="92" name="Picture 6" descr="C:\slide_eq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971800"/>
            <a:ext cx="4445000" cy="5340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0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Probabilistic Intuition</a:t>
            </a:r>
            <a:endParaRPr lang="en-US" altLang="zh-CN" i="1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7395" name="Content Placeholder 6"/>
          <p:cNvSpPr>
            <a:spLocks noGrp="1"/>
          </p:cNvSpPr>
          <p:nvPr>
            <p:ph idx="1"/>
          </p:nvPr>
        </p:nvSpPr>
        <p:spPr>
          <a:xfrm>
            <a:off x="457200" y="1198563"/>
            <a:ext cx="8686800" cy="4927600"/>
          </a:xfrm>
        </p:spPr>
        <p:txBody>
          <a:bodyPr/>
          <a:lstStyle/>
          <a:p>
            <a:r>
              <a:rPr lang="en-US" sz="2800" dirty="0" smtClean="0"/>
              <a:t>Affinity between samples </a:t>
            </a:r>
            <a:r>
              <a:rPr lang="en-US" sz="2800" dirty="0" err="1" smtClean="0"/>
              <a:t>i</a:t>
            </a:r>
            <a:r>
              <a:rPr lang="en-US" sz="2800" dirty="0" smtClean="0"/>
              <a:t> and j,  </a:t>
            </a:r>
            <a:r>
              <a:rPr lang="en-US" sz="2800" i="1" dirty="0" err="1" smtClean="0"/>
              <a:t>W</a:t>
            </a:r>
            <a:r>
              <a:rPr lang="en-US" sz="1800" i="1" dirty="0" err="1" smtClean="0"/>
              <a:t>ij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= probability of two-step Markov random walk</a:t>
            </a:r>
          </a:p>
        </p:txBody>
      </p:sp>
      <p:pic>
        <p:nvPicPr>
          <p:cNvPr id="187396" name="Picture 5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377825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362200"/>
            <a:ext cx="4191000" cy="286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4191000" y="3657600"/>
            <a:ext cx="457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6" descr="C:\eqn_rank_3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638800"/>
            <a:ext cx="4741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990600" y="60960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10" charset="-128"/>
                <a:cs typeface="Arial" pitchFamily="34" charset="0"/>
              </a:rPr>
              <a:t>AnchorGraph</a:t>
            </a:r>
            <a:r>
              <a:rPr lang="en-US" altLang="zh-C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10" charset="-128"/>
                <a:cs typeface="Arial" pitchFamily="34" charset="0"/>
              </a:rPr>
              <a:t>:  </a:t>
            </a:r>
            <a:r>
              <a:rPr lang="en-US" altLang="zh-CN" sz="24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sparse, positive semi-definite</a:t>
            </a:r>
          </a:p>
        </p:txBody>
      </p:sp>
    </p:spTree>
    <p:extLst>
      <p:ext uri="{BB962C8B-B14F-4D97-AF65-F5344CB8AC3E}">
        <p14:creationId xmlns:p14="http://schemas.microsoft.com/office/powerpoint/2010/main" val="407476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609"/>
            <a:ext cx="8229600" cy="1291029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Fast Nearest Neighbor Search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14149" y="1153013"/>
            <a:ext cx="8529851" cy="533400"/>
          </a:xfrm>
        </p:spPr>
        <p:txBody>
          <a:bodyPr/>
          <a:lstStyle/>
          <a:p>
            <a:r>
              <a:rPr lang="en-US" altLang="zh-CN" sz="2400" dirty="0">
                <a:solidFill>
                  <a:srgbClr val="0070C0"/>
                </a:solidFill>
              </a:rPr>
              <a:t>Applications: image </a:t>
            </a:r>
            <a:r>
              <a:rPr lang="en-US" altLang="zh-CN" sz="2400" dirty="0" smtClean="0">
                <a:solidFill>
                  <a:srgbClr val="0070C0"/>
                </a:solidFill>
              </a:rPr>
              <a:t>retrieval, computer vision, machine learning 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Search over </a:t>
            </a:r>
            <a:r>
              <a:rPr lang="en-US" altLang="zh-CN" sz="2400" dirty="0">
                <a:solidFill>
                  <a:srgbClr val="0070C0"/>
                </a:solidFill>
              </a:rPr>
              <a:t>millions or billions of </a:t>
            </a:r>
            <a:r>
              <a:rPr lang="en-US" altLang="zh-CN" sz="2400" dirty="0" smtClean="0">
                <a:solidFill>
                  <a:srgbClr val="0070C0"/>
                </a:solidFill>
              </a:rPr>
              <a:t>data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Images, local features, other media objects,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etc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0070C0"/>
                </a:solidFill>
              </a:rPr>
              <a:t>    </a:t>
            </a: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5603" name="Picture 4" descr="C:\eqn_rank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554" y="4941397"/>
            <a:ext cx="668655" cy="3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E55E4-F38B-4299-81F5-DBE8799C708D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23" y="2900718"/>
            <a:ext cx="2485410" cy="164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sift-fe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363" y="3008793"/>
            <a:ext cx="2920621" cy="14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5"/>
          <p:cNvGrpSpPr/>
          <p:nvPr/>
        </p:nvGrpSpPr>
        <p:grpSpPr>
          <a:xfrm>
            <a:off x="7113896" y="2818830"/>
            <a:ext cx="1666652" cy="1705157"/>
            <a:chOff x="7010400" y="3352800"/>
            <a:chExt cx="1828800" cy="1828800"/>
          </a:xfrm>
        </p:grpSpPr>
        <p:sp>
          <p:nvSpPr>
            <p:cNvPr id="15" name="Flowchart: Magnetic Disk 14"/>
            <p:cNvSpPr/>
            <p:nvPr/>
          </p:nvSpPr>
          <p:spPr>
            <a:xfrm>
              <a:off x="7010400" y="3352800"/>
              <a:ext cx="1828800" cy="1828800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2" descr="F:\TRECVID2008\annotations_tv08\tv8.ann.poskf\Boat_Ship.ann\shot170_39_RK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86600" y="4006468"/>
              <a:ext cx="715433" cy="594360"/>
            </a:xfrm>
            <a:prstGeom prst="rect">
              <a:avLst/>
            </a:prstGeom>
            <a:noFill/>
          </p:spPr>
        </p:pic>
        <p:pic>
          <p:nvPicPr>
            <p:cNvPr id="17" name="Picture 3" descr="F:\TRECVID2008\annotations_tv08\tv8.ann.poskf\Boat_Ship.ann\shot2_42_RK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23034" y="3994532"/>
              <a:ext cx="726440" cy="594360"/>
            </a:xfrm>
            <a:prstGeom prst="rect">
              <a:avLst/>
            </a:prstGeom>
            <a:noFill/>
          </p:spPr>
        </p:pic>
        <p:pic>
          <p:nvPicPr>
            <p:cNvPr id="18" name="Picture 8" descr="F:\TRECVID2008\annotations_tv08\tv8.ann.poskf\Street.ann\shot136_86_RKF.jp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4114800"/>
              <a:ext cx="539262" cy="594360"/>
            </a:xfrm>
            <a:prstGeom prst="rect">
              <a:avLst/>
            </a:prstGeom>
            <a:noFill/>
          </p:spPr>
        </p:pic>
        <p:pic>
          <p:nvPicPr>
            <p:cNvPr id="19" name="Picture 14" descr="F:\TRECVID2008\annotations_tv08\tv8.ann.poskf\Street.ann\shot94_199_RKF.jp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4267200"/>
              <a:ext cx="533400" cy="594360"/>
            </a:xfrm>
            <a:prstGeom prst="rect">
              <a:avLst/>
            </a:prstGeom>
            <a:noFill/>
          </p:spPr>
        </p:pic>
        <p:pic>
          <p:nvPicPr>
            <p:cNvPr id="20" name="Picture 23" descr="F:\TRECVID2008\annotations_tv08\tv8.ann.poskf\Demonstration_Or_Protest.ann\shot157_261_RKF.jp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400" y="4495800"/>
              <a:ext cx="609600" cy="594360"/>
            </a:xfrm>
            <a:prstGeom prst="rect">
              <a:avLst/>
            </a:prstGeom>
            <a:noFill/>
          </p:spPr>
        </p:pic>
        <p:pic>
          <p:nvPicPr>
            <p:cNvPr id="21" name="Picture 34" descr="D:\101_ObjectCategories\airplanes\image_026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24800" y="4419600"/>
              <a:ext cx="784258" cy="462280"/>
            </a:xfrm>
            <a:prstGeom prst="rect">
              <a:avLst/>
            </a:prstGeom>
            <a:noFill/>
          </p:spPr>
        </p:pic>
        <p:pic>
          <p:nvPicPr>
            <p:cNvPr id="22" name="Picture 37" descr="D:\101_ObjectCategories\panda\image_0024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62800" y="4419600"/>
              <a:ext cx="598351" cy="594360"/>
            </a:xfrm>
            <a:prstGeom prst="rect">
              <a:avLst/>
            </a:prstGeom>
            <a:noFill/>
          </p:spPr>
        </p:pic>
        <p:pic>
          <p:nvPicPr>
            <p:cNvPr id="23" name="Picture 41" descr="D:\101_ObjectCategories\panda\image_0007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620000" y="4038600"/>
              <a:ext cx="501241" cy="594360"/>
            </a:xfrm>
            <a:prstGeom prst="rect">
              <a:avLst/>
            </a:prstGeom>
            <a:noFill/>
          </p:spPr>
        </p:pic>
        <p:pic>
          <p:nvPicPr>
            <p:cNvPr id="24" name="Picture 17" descr="F:\TRECVID2008\annotations_tv08\tv8.ann.poskf\Demonstration_Or_Protest.ann\shot211_59_RKF.jpg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91400" y="4495800"/>
              <a:ext cx="533400" cy="594360"/>
            </a:xfrm>
            <a:prstGeom prst="rect">
              <a:avLst/>
            </a:prstGeom>
            <a:noFill/>
          </p:spPr>
        </p:pic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7246467" y="3391537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>
                  <a:solidFill>
                    <a:prstClr val="black"/>
                  </a:solidFill>
                  <a:latin typeface="Arial" charset="0"/>
                </a:rPr>
                <a:t>Database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773122" y="4838700"/>
            <a:ext cx="8001000" cy="59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070C0"/>
                </a:solidFill>
              </a:rPr>
              <a:t>How to avoid </a:t>
            </a:r>
            <a:r>
              <a:rPr lang="en-US" altLang="zh-CN" sz="2400" dirty="0" smtClean="0">
                <a:solidFill>
                  <a:srgbClr val="0070C0"/>
                </a:solidFill>
              </a:rPr>
              <a:t>          complexity of exhaustive </a:t>
            </a:r>
            <a:r>
              <a:rPr lang="en-US" altLang="zh-CN" sz="2400" dirty="0">
                <a:solidFill>
                  <a:srgbClr val="0070C0"/>
                </a:solidFill>
              </a:rPr>
              <a:t>search </a:t>
            </a: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8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907275"/>
            <a:ext cx="8229600" cy="4525963"/>
          </a:xfrm>
        </p:spPr>
        <p:txBody>
          <a:bodyPr/>
          <a:lstStyle/>
          <a:p>
            <a:r>
              <a:rPr lang="en-US" dirty="0" smtClean="0"/>
              <a:t>Affinity matrix W: sparse, positive semi-definite, and low rank</a:t>
            </a:r>
          </a:p>
          <a:p>
            <a:r>
              <a:rPr lang="en-US" dirty="0" smtClean="0"/>
              <a:t>Eigenvectors of graph </a:t>
            </a:r>
            <a:r>
              <a:rPr lang="en-US" dirty="0" err="1" smtClean="0"/>
              <a:t>Lapalcian</a:t>
            </a:r>
            <a:r>
              <a:rPr lang="en-US" dirty="0" smtClean="0"/>
              <a:t> can be solved efficiently in the low-rank space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Hashing of novel data: </a:t>
            </a:r>
            <a:r>
              <a:rPr lang="en-US" dirty="0" err="1" smtClean="0"/>
              <a:t>sgn</a:t>
            </a:r>
            <a:r>
              <a:rPr lang="en-US" dirty="0" smtClean="0"/>
              <a:t>(Z(x)E)</a:t>
            </a:r>
            <a:endParaRPr lang="en-US" dirty="0"/>
          </a:p>
        </p:txBody>
      </p:sp>
      <p:pic>
        <p:nvPicPr>
          <p:cNvPr id="4" name="Picture 6" descr="C:\eqn_rank_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1352550"/>
            <a:ext cx="545314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3086" y="4043718"/>
                <a:ext cx="4686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086" y="4043718"/>
                <a:ext cx="46863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8385" y="4830739"/>
                <a:ext cx="5379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385" y="4830739"/>
                <a:ext cx="53799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55342" y="4735772"/>
            <a:ext cx="140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Hash functions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74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ea typeface="Arial Unicode MS" pitchFamily="34" charset="-122"/>
                <a:cs typeface="Arial Unicode MS" pitchFamily="34" charset="-122"/>
              </a:rPr>
              <a:t>Example of Anchor Graph Hashing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2590800" cy="1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447800"/>
            <a:ext cx="2423622" cy="162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447799"/>
            <a:ext cx="2384784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505200"/>
            <a:ext cx="249834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04800" y="1219200"/>
            <a:ext cx="2682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Original Graph (12K points)</a:t>
            </a:r>
            <a:endParaRPr lang="zh-CN" altLang="en-US" sz="1600" dirty="0">
              <a:solidFill>
                <a:prstClr val="black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6863" y="3048000"/>
            <a:ext cx="156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1</a:t>
            </a:r>
            <a:r>
              <a:rPr lang="en-US" altLang="zh-CN" sz="1400" baseline="300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st</a:t>
            </a:r>
            <a:r>
              <a:rPr lang="en-US" altLang="zh-CN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Eigenvector  </a:t>
            </a:r>
          </a:p>
          <a:p>
            <a:pPr algn="ctr"/>
            <a:r>
              <a:rPr lang="en-US" altLang="zh-CN" sz="14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(</a:t>
            </a:r>
            <a:r>
              <a:rPr lang="en-US" altLang="zh-CN" sz="1400" dirty="0" smtClean="0">
                <a:solidFill>
                  <a:srgbClr val="1F497D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blue</a:t>
            </a:r>
            <a:r>
              <a:rPr lang="en-US" altLang="zh-CN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: +1, </a:t>
            </a:r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red</a:t>
            </a:r>
            <a:r>
              <a:rPr lang="en-US" altLang="zh-CN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: -1)</a:t>
            </a:r>
            <a:endParaRPr lang="zh-CN" altLang="en-US" sz="1400" dirty="0">
              <a:solidFill>
                <a:prstClr val="black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124200"/>
            <a:ext cx="20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          2</a:t>
            </a:r>
            <a:r>
              <a:rPr lang="en-US" altLang="zh-CN" sz="1400" baseline="300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rd</a:t>
            </a:r>
            <a:r>
              <a:rPr lang="en-US" altLang="zh-CN" sz="14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Eigenvector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4600" y="3124200"/>
            <a:ext cx="2182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             3</a:t>
            </a:r>
            <a:r>
              <a:rPr lang="en-US" altLang="zh-CN" sz="1400" baseline="300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rd</a:t>
            </a:r>
            <a:r>
              <a:rPr lang="en-US" altLang="zh-CN" sz="14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Eigenvector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29200"/>
            <a:ext cx="3193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Anchor </a:t>
            </a:r>
            <a:r>
              <a:rPr lang="en-US" altLang="zh-CN" sz="16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Graph </a:t>
            </a:r>
            <a:r>
              <a:rPr lang="en-US" altLang="zh-CN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(</a:t>
            </a:r>
            <a:r>
              <a:rPr lang="en-US" altLang="zh-CN" sz="1600" i="1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m</a:t>
            </a:r>
            <a:r>
              <a:rPr lang="en-US" altLang="zh-CN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=100</a:t>
            </a:r>
            <a:r>
              <a:rPr lang="en-US" altLang="zh-CN" sz="1600" dirty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anchors) </a:t>
            </a:r>
            <a:endParaRPr lang="zh-CN" altLang="en-US" sz="1600" dirty="0">
              <a:solidFill>
                <a:prstClr val="black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5200"/>
            <a:ext cx="256398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447800"/>
            <a:ext cx="249834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1" y="3505200"/>
            <a:ext cx="238478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3505200"/>
            <a:ext cx="238478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04800" y="5410200"/>
            <a:ext cx="861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</a:rPr>
              <a:t> Anchor graph hashing allows computing eigenvectors of gigantic graph Laplacian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-110" charset="-128"/>
              </a:rPr>
              <a:t> Approximate well the exact vectors  </a:t>
            </a: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2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5184"/>
          </a:xfrm>
        </p:spPr>
        <p:txBody>
          <a:bodyPr/>
          <a:lstStyle/>
          <a:p>
            <a:r>
              <a:rPr lang="en-US" altLang="zh-CN" sz="4000" dirty="0" smtClean="0"/>
              <a:t>Utilize supervised labels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2263" y="1361301"/>
            <a:ext cx="4449170" cy="457200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solidFill>
                  <a:srgbClr val="0070C0"/>
                </a:solidFill>
              </a:rPr>
              <a:t>Semantic Category Supervision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E55E4-F38B-4299-81F5-DBE8799C708D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19800" y="135924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2400" dirty="0" smtClean="0">
                <a:solidFill>
                  <a:srgbClr val="0070C0"/>
                </a:solidFill>
                <a:cs typeface="Arial" charset="0"/>
              </a:rPr>
              <a:t>Metric Supervision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altLang="zh-CN" sz="2600" dirty="0" smtClean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4098" name="Picture 2" descr="C:\Users\Wei Liu\Downloads\101_ObjectCategories\101_ObjectCategories\airplanes\image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2" y="2133600"/>
            <a:ext cx="1895475" cy="723900"/>
          </a:xfrm>
          <a:prstGeom prst="rect">
            <a:avLst/>
          </a:prstGeom>
          <a:noFill/>
        </p:spPr>
      </p:pic>
      <p:pic>
        <p:nvPicPr>
          <p:cNvPr id="2" name="Picture 3" descr="C:\Users\Wei Liu\Downloads\101_ObjectCategories\101_ObjectCategories\airplanes\image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024062"/>
            <a:ext cx="1957388" cy="947738"/>
          </a:xfrm>
          <a:prstGeom prst="rect">
            <a:avLst/>
          </a:prstGeom>
          <a:noFill/>
        </p:spPr>
      </p:pic>
      <p:pic>
        <p:nvPicPr>
          <p:cNvPr id="4100" name="Picture 4" descr="C:\Users\Wei Liu\Downloads\101_ObjectCategories\101_ObjectCategories\anchor\image_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003" y="4572000"/>
            <a:ext cx="1428750" cy="142875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1847850" y="2489886"/>
            <a:ext cx="1295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77594" y="2042985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70C0"/>
                </a:solidFill>
                <a:cs typeface="Arial" charset="0"/>
              </a:rPr>
              <a:t>similar</a:t>
            </a:r>
            <a:endParaRPr lang="zh-CN" altLang="en-US" sz="2400" dirty="0">
              <a:solidFill>
                <a:srgbClr val="0070C0"/>
              </a:solidFill>
              <a:cs typeface="Arial" charset="0"/>
            </a:endParaRPr>
          </a:p>
        </p:txBody>
      </p:sp>
      <p:cxnSp>
        <p:nvCxnSpPr>
          <p:cNvPr id="31" name="Straight Connector 30"/>
          <p:cNvCxnSpPr>
            <a:stCxn id="4098" idx="2"/>
          </p:cNvCxnSpPr>
          <p:nvPr/>
        </p:nvCxnSpPr>
        <p:spPr>
          <a:xfrm>
            <a:off x="964730" y="2857500"/>
            <a:ext cx="730720" cy="17145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" idx="2"/>
          </p:cNvCxnSpPr>
          <p:nvPr/>
        </p:nvCxnSpPr>
        <p:spPr>
          <a:xfrm flipH="1">
            <a:off x="3067050" y="2971800"/>
            <a:ext cx="1054894" cy="16002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676650" y="35814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cs typeface="Arial" charset="0"/>
              </a:rPr>
              <a:t>dissimilar</a:t>
            </a:r>
            <a:endParaRPr lang="zh-CN" alt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44793" y="3606114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cs typeface="Arial" charset="0"/>
              </a:rPr>
              <a:t>dissimilar</a:t>
            </a:r>
            <a:endParaRPr lang="zh-CN" alt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24599" y="4580965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70C0"/>
                </a:solidFill>
                <a:cs typeface="Arial" charset="0"/>
              </a:rPr>
              <a:t>similar</a:t>
            </a:r>
            <a:endParaRPr lang="zh-CN" altLang="en-US" sz="2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25035" y="26266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cs typeface="Arial" charset="0"/>
              </a:rPr>
              <a:t>dissimilar</a:t>
            </a:r>
            <a:endParaRPr lang="zh-CN" alt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73470" y="238909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54270" y="315109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13176" y="281043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40071" y="38368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61729" y="397584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00" y="4267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62800" y="4191000"/>
            <a:ext cx="228600" cy="228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82870" y="368449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16270" y="330349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29600" y="32497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27694" y="2407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987552" y="268493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413811" y="284629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611470" y="437029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525870" y="330349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297270" y="467509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211670" y="391309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153400" y="4495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50" name="Straight Arrow Connector 49"/>
          <p:cNvCxnSpPr>
            <a:stCxn id="27" idx="7"/>
            <a:endCxn id="25" idx="2"/>
          </p:cNvCxnSpPr>
          <p:nvPr/>
        </p:nvCxnSpPr>
        <p:spPr>
          <a:xfrm flipV="1">
            <a:off x="7357922" y="4090147"/>
            <a:ext cx="203807" cy="13433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1"/>
            <a:endCxn id="23" idx="5"/>
          </p:cNvCxnSpPr>
          <p:nvPr/>
        </p:nvCxnSpPr>
        <p:spPr>
          <a:xfrm flipH="1" flipV="1">
            <a:off x="7035193" y="4032016"/>
            <a:ext cx="161085" cy="192462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7" idx="2"/>
          </p:cNvCxnSpPr>
          <p:nvPr/>
        </p:nvCxnSpPr>
        <p:spPr>
          <a:xfrm flipV="1">
            <a:off x="6781800" y="4305300"/>
            <a:ext cx="381000" cy="165848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274859" y="4408395"/>
            <a:ext cx="96370" cy="26670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400365" y="4305301"/>
            <a:ext cx="206188" cy="76199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575612" y="2604247"/>
            <a:ext cx="654284" cy="15754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20" idx="4"/>
          </p:cNvCxnSpPr>
          <p:nvPr/>
        </p:nvCxnSpPr>
        <p:spPr>
          <a:xfrm flipV="1">
            <a:off x="7256790" y="2617695"/>
            <a:ext cx="230980" cy="156196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34" idx="3"/>
          </p:cNvCxnSpPr>
          <p:nvPr/>
        </p:nvCxnSpPr>
        <p:spPr>
          <a:xfrm flipV="1">
            <a:off x="7283684" y="3444828"/>
            <a:ext cx="979394" cy="7258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36" idx="3"/>
          </p:cNvCxnSpPr>
          <p:nvPr/>
        </p:nvCxnSpPr>
        <p:spPr>
          <a:xfrm flipV="1">
            <a:off x="7283684" y="2880052"/>
            <a:ext cx="737346" cy="129960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11" grpId="0"/>
      <p:bldP spid="29" grpId="0"/>
      <p:bldP spid="38" grpId="0"/>
      <p:bldP spid="39" grpId="0"/>
      <p:bldP spid="42" grpId="0"/>
      <p:bldP spid="43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Design Hash Codes to Match Supervised Information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E55E4-F38B-4299-81F5-DBE8799C708D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223" y="216478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49516" y="291333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3116" y="337053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6116" y="420873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5955" y="2158292"/>
            <a:ext cx="6674722" cy="2133214"/>
            <a:chOff x="1885955" y="2158292"/>
            <a:chExt cx="6674722" cy="213321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61827" y="2359906"/>
              <a:ext cx="454649" cy="586909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885955" y="3534128"/>
              <a:ext cx="947878" cy="757378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2" name="Picture 2" descr="C:\Media\ICML_prepare\icml_figs\cvpr_fig29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4397" y="2634814"/>
              <a:ext cx="4526280" cy="337185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3085772" y="2158292"/>
              <a:ext cx="10166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0070C0"/>
                  </a:solidFill>
                  <a:cs typeface="Arial" charset="0"/>
                </a:rPr>
                <a:t>similar</a:t>
              </a:r>
              <a:endParaRPr lang="zh-CN" altLang="en-US" sz="2400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0730" y="2359906"/>
            <a:ext cx="8053705" cy="1718370"/>
            <a:chOff x="813433" y="2375671"/>
            <a:chExt cx="8053705" cy="171837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1884005" y="2375671"/>
              <a:ext cx="898463" cy="104410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886173" y="3231931"/>
              <a:ext cx="487648" cy="86211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813433" y="2687828"/>
              <a:ext cx="13692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FF0000"/>
                  </a:solidFill>
                  <a:cs typeface="Arial" charset="0"/>
                </a:rPr>
                <a:t>dissimilar</a:t>
              </a:r>
              <a:endParaRPr lang="zh-CN" alt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pic>
          <p:nvPicPr>
            <p:cNvPr id="5124" name="Picture 4" descr="C:\Media\ICML_prepare\icml_figs\cvpr_fig3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383" y="3496887"/>
              <a:ext cx="4897755" cy="337185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1778481" y="2009432"/>
            <a:ext cx="2887477" cy="3401266"/>
            <a:chOff x="1781765" y="3058496"/>
            <a:chExt cx="2887477" cy="3401266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781765" y="3058496"/>
              <a:ext cx="2887477" cy="3401266"/>
              <a:chOff x="1546407" y="3442445"/>
              <a:chExt cx="2887714" cy="340079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16200000" flipH="1">
                <a:off x="1241887" y="3746965"/>
                <a:ext cx="2742816" cy="2133775"/>
              </a:xfrm>
              <a:prstGeom prst="line">
                <a:avLst/>
              </a:prstGeom>
              <a:ln w="635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986202" y="5597221"/>
                <a:ext cx="1447919" cy="1066651"/>
              </a:xfrm>
              <a:prstGeom prst="line">
                <a:avLst/>
              </a:prstGeom>
              <a:ln w="635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30"/>
              <p:cNvSpPr txBox="1">
                <a:spLocks noChangeArrowheads="1"/>
              </p:cNvSpPr>
              <p:nvPr/>
            </p:nvSpPr>
            <p:spPr bwMode="auto">
              <a:xfrm>
                <a:off x="3213099" y="6381570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10" name="TextBox 31"/>
              <p:cNvSpPr txBox="1">
                <a:spLocks noChangeArrowheads="1"/>
              </p:cNvSpPr>
              <p:nvPr/>
            </p:nvSpPr>
            <p:spPr bwMode="auto">
              <a:xfrm>
                <a:off x="3976921" y="5857048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pic>
          <p:nvPicPr>
            <p:cNvPr id="2050" name="Picture 2" descr="C:\Media\ICML_prepare\icml_figs\cvpr_fig5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9999" y="5936502"/>
              <a:ext cx="560070" cy="331470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5020762" y="4795924"/>
            <a:ext cx="388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cs typeface="Arial" charset="0"/>
              </a:rPr>
              <a:t>Preferred hashing function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68716" y="5024524"/>
            <a:ext cx="484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91" y="0"/>
            <a:ext cx="6990418" cy="100899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Adding Supervised Labels to PCA Hash</a:t>
            </a:r>
            <a:endParaRPr lang="en-US" sz="3600" dirty="0"/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84" y="1543130"/>
            <a:ext cx="5265737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1117" y="3438993"/>
            <a:ext cx="2780341" cy="78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83" y="1446003"/>
            <a:ext cx="2350979" cy="3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282566" y="2736015"/>
            <a:ext cx="179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Relaxation:</a:t>
            </a:r>
            <a:endParaRPr lang="en-US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600200" y="722072"/>
            <a:ext cx="339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Wang, Kumar, Chang, CVPR ’10, ICML’10</a:t>
            </a:r>
            <a:endParaRPr lang="en-US" sz="1400" dirty="0"/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264" y="3327451"/>
            <a:ext cx="5667302" cy="10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95"/>
          <p:cNvSpPr/>
          <p:nvPr/>
        </p:nvSpPr>
        <p:spPr>
          <a:xfrm>
            <a:off x="2360537" y="3946436"/>
            <a:ext cx="2035474" cy="395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801836" y="4492335"/>
            <a:ext cx="3313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“adjusted” 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covariance matrix</a:t>
            </a:r>
            <a:endParaRPr lang="zh-CN" alt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47" y="5196647"/>
            <a:ext cx="7387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olution W</a:t>
            </a:r>
            <a:r>
              <a:rPr lang="en-US" sz="2400" dirty="0"/>
              <a:t>: </a:t>
            </a:r>
            <a:r>
              <a:rPr lang="en-US" sz="2400" dirty="0" smtClean="0"/>
              <a:t>eigen vectors of </a:t>
            </a:r>
            <a:r>
              <a:rPr lang="en-US" sz="2400" dirty="0"/>
              <a:t>adjusted covariance matrix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If no supervision (S=0), it is simply </a:t>
            </a:r>
            <a:r>
              <a:rPr lang="en-US" sz="2400" u="sng" dirty="0" smtClean="0">
                <a:solidFill>
                  <a:srgbClr val="C00000"/>
                </a:solidFill>
              </a:rPr>
              <a:t>PCA hash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2861" y="291768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Fitting labels</a:t>
            </a:r>
            <a:endParaRPr lang="en-US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4611858" y="2887201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PCA covariance matrix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99471" y="3199035"/>
            <a:ext cx="225083" cy="211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118295" y="3196691"/>
            <a:ext cx="225083" cy="211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176884" y="1792265"/>
            <a:ext cx="2967116" cy="679119"/>
            <a:chOff x="6176884" y="1519310"/>
            <a:chExt cx="2967116" cy="679119"/>
          </a:xfrm>
        </p:grpSpPr>
        <p:grpSp>
          <p:nvGrpSpPr>
            <p:cNvPr id="4" name="Group 3"/>
            <p:cNvGrpSpPr/>
            <p:nvPr/>
          </p:nvGrpSpPr>
          <p:grpSpPr>
            <a:xfrm>
              <a:off x="6176884" y="1596614"/>
              <a:ext cx="2967116" cy="601815"/>
              <a:chOff x="6176884" y="1596614"/>
              <a:chExt cx="2967116" cy="601815"/>
            </a:xfrm>
          </p:grpSpPr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176884" y="1596614"/>
                <a:ext cx="2967116" cy="554350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329268" y="1798319"/>
                <a:ext cx="181473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dissimilar pair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610622" y="1519310"/>
              <a:ext cx="14349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imilar pair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6" grpId="0" animBg="1"/>
      <p:bldP spid="105" grpId="0"/>
      <p:bldP spid="5" grpId="0" build="p"/>
      <p:bldP spid="6" grpId="0"/>
      <p:bldP spid="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10"/>
          </a:xfrm>
        </p:spPr>
        <p:txBody>
          <a:bodyPr/>
          <a:lstStyle/>
          <a:p>
            <a:r>
              <a:rPr lang="en-US" dirty="0" smtClean="0"/>
              <a:t>Semi-Supervised Hashing (SSH)</a:t>
            </a:r>
            <a:endParaRPr lang="en-US" dirty="0"/>
          </a:p>
        </p:txBody>
      </p:sp>
      <p:pic>
        <p:nvPicPr>
          <p:cNvPr id="6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209800"/>
            <a:ext cx="3695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06906" y="1448973"/>
            <a:ext cx="299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Million GIST Images</a:t>
            </a:r>
            <a:br>
              <a:rPr lang="en-US" sz="2000" dirty="0" smtClean="0"/>
            </a:br>
            <a:r>
              <a:rPr lang="en-US" sz="2000" dirty="0" smtClean="0"/>
              <a:t>1% labels, 99% unlabeled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2009336"/>
            <a:ext cx="5391589" cy="2759612"/>
            <a:chOff x="348029" y="2009336"/>
            <a:chExt cx="5177851" cy="2611159"/>
          </a:xfrm>
        </p:grpSpPr>
        <p:pic>
          <p:nvPicPr>
            <p:cNvPr id="4" name="Picture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29" y="2208627"/>
              <a:ext cx="3197030" cy="241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3502855" y="2700997"/>
              <a:ext cx="281354" cy="140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56073" y="2546252"/>
              <a:ext cx="1716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Supervised RBM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460652" y="4121834"/>
              <a:ext cx="295421" cy="140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739660" y="3894406"/>
              <a:ext cx="1370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Random LSH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500510" y="2937803"/>
              <a:ext cx="339969" cy="726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53728" y="2909667"/>
              <a:ext cx="1772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Unsupervised SH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endCxn id="23" idx="1"/>
            </p:cNvCxnSpPr>
            <p:nvPr/>
          </p:nvCxnSpPr>
          <p:spPr>
            <a:xfrm flipV="1">
              <a:off x="3474719" y="2405016"/>
              <a:ext cx="307144" cy="127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781863" y="222035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SSH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798" y="2009336"/>
              <a:ext cx="1755737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Precision @ top 1K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24550" y="5962650"/>
            <a:ext cx="289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384D GIST to 32 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52531" cy="585171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70C0"/>
                </a:solidFill>
              </a:rPr>
              <a:t>Supervised Hashing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76" y="2674384"/>
            <a:ext cx="5135190" cy="46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2000" dirty="0" smtClean="0">
                <a:solidFill>
                  <a:srgbClr val="0070C0"/>
                </a:solidFill>
                <a:cs typeface="Arial" charset="0"/>
              </a:rPr>
              <a:t>Minimal Loss Hash [</a:t>
            </a:r>
            <a:r>
              <a:rPr lang="en-US" altLang="zh-CN" sz="2000" dirty="0" err="1" smtClean="0">
                <a:solidFill>
                  <a:srgbClr val="0070C0"/>
                </a:solidFill>
                <a:cs typeface="Arial" charset="0"/>
              </a:rPr>
              <a:t>Norouzi</a:t>
            </a:r>
            <a:r>
              <a:rPr lang="en-US" altLang="zh-CN" sz="2000" dirty="0" smtClean="0">
                <a:solidFill>
                  <a:srgbClr val="0070C0"/>
                </a:solidFill>
                <a:cs typeface="Arial" charset="0"/>
              </a:rPr>
              <a:t> &amp; Fleet, ‘11]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altLang="zh-CN" sz="2400" dirty="0" smtClean="0">
              <a:solidFill>
                <a:srgbClr val="0070C0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altLang="zh-CN" sz="2600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0" y="1202527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2000" dirty="0" smtClean="0">
                <a:solidFill>
                  <a:srgbClr val="0070C0"/>
                </a:solidFill>
                <a:cs typeface="Arial" charset="0"/>
              </a:rPr>
              <a:t>BRE [</a:t>
            </a:r>
            <a:r>
              <a:rPr lang="en-US" altLang="zh-CN" sz="2000" dirty="0" err="1" smtClean="0">
                <a:solidFill>
                  <a:srgbClr val="0070C0"/>
                </a:solidFill>
                <a:cs typeface="Arial" charset="0"/>
              </a:rPr>
              <a:t>Kulis</a:t>
            </a:r>
            <a:r>
              <a:rPr lang="en-US" altLang="zh-CN" sz="2000" dirty="0" smtClean="0">
                <a:solidFill>
                  <a:srgbClr val="0070C0"/>
                </a:solidFill>
                <a:cs typeface="Arial" charset="0"/>
              </a:rPr>
              <a:t> &amp; Darrell, ‘10]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altLang="zh-CN" sz="2400" dirty="0" smtClean="0">
              <a:solidFill>
                <a:srgbClr val="0070C0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altLang="zh-CN" sz="2400" dirty="0" smtClean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174" name="Picture 6" descr="C:\Media\ICML_prepare\icml_figs\cvpr_fig3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12" y="1579245"/>
            <a:ext cx="6017895" cy="668655"/>
          </a:xfrm>
          <a:prstGeom prst="rect">
            <a:avLst/>
          </a:prstGeom>
          <a:noFill/>
        </p:spPr>
      </p:pic>
      <p:pic>
        <p:nvPicPr>
          <p:cNvPr id="7175" name="Picture 7" descr="C:\Media\ICML_prepare\icml_figs\cvpr_fig3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17" y="3149514"/>
            <a:ext cx="5423535" cy="4572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0" y="1234102"/>
            <a:ext cx="6172200" cy="10533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440" y="2660937"/>
            <a:ext cx="5670177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370729" y="888962"/>
            <a:ext cx="2861040" cy="1272988"/>
            <a:chOff x="3478305" y="2752165"/>
            <a:chExt cx="2861040" cy="1272988"/>
          </a:xfrm>
        </p:grpSpPr>
        <p:sp>
          <p:nvSpPr>
            <p:cNvPr id="52" name="Rectangle 51"/>
            <p:cNvSpPr/>
            <p:nvPr/>
          </p:nvSpPr>
          <p:spPr>
            <a:xfrm>
              <a:off x="3478306" y="3567953"/>
              <a:ext cx="14478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52" idx="0"/>
            </p:cNvCxnSpPr>
            <p:nvPr/>
          </p:nvCxnSpPr>
          <p:spPr>
            <a:xfrm flipV="1">
              <a:off x="4202206" y="3276600"/>
              <a:ext cx="141194" cy="2913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78305" y="2752165"/>
              <a:ext cx="28610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srgbClr val="FF0000"/>
                  </a:solidFill>
                  <a:cs typeface="Arial" charset="0"/>
                </a:rPr>
                <a:t>Hamming distance between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i="1" dirty="0" smtClean="0">
                  <a:solidFill>
                    <a:srgbClr val="FF0000"/>
                  </a:solidFill>
                  <a:cs typeface="Arial" charset="0"/>
                </a:rPr>
                <a:t>H</a:t>
              </a:r>
              <a:r>
                <a:rPr lang="en-US" altLang="zh-CN" dirty="0" smtClean="0">
                  <a:solidFill>
                    <a:srgbClr val="FF0000"/>
                  </a:solidFill>
                  <a:cs typeface="Arial" charset="0"/>
                </a:rPr>
                <a:t>(</a:t>
              </a:r>
              <a:r>
                <a:rPr lang="en-US" altLang="zh-CN" b="1" dirty="0" smtClean="0">
                  <a:solidFill>
                    <a:srgbClr val="FF0000"/>
                  </a:solidFill>
                  <a:cs typeface="Arial" charset="0"/>
                </a:rPr>
                <a:t>x</a:t>
              </a:r>
              <a:r>
                <a:rPr lang="en-US" altLang="zh-CN" sz="1600" i="1" dirty="0" smtClean="0">
                  <a:solidFill>
                    <a:srgbClr val="FF0000"/>
                  </a:solidFill>
                  <a:cs typeface="Arial" charset="0"/>
                </a:rPr>
                <a:t>i</a:t>
              </a:r>
              <a:r>
                <a:rPr lang="en-US" altLang="zh-CN" dirty="0" smtClean="0">
                  <a:solidFill>
                    <a:srgbClr val="FF0000"/>
                  </a:solidFill>
                  <a:cs typeface="Arial" charset="0"/>
                </a:rPr>
                <a:t>) and </a:t>
              </a:r>
              <a:r>
                <a:rPr lang="en-US" altLang="zh-CN" i="1" dirty="0" smtClean="0">
                  <a:solidFill>
                    <a:srgbClr val="FF0000"/>
                  </a:solidFill>
                  <a:cs typeface="Arial" charset="0"/>
                </a:rPr>
                <a:t>H</a:t>
              </a:r>
              <a:r>
                <a:rPr lang="en-US" altLang="zh-CN" dirty="0" smtClean="0">
                  <a:solidFill>
                    <a:srgbClr val="FF0000"/>
                  </a:solidFill>
                  <a:cs typeface="Arial" charset="0"/>
                </a:rPr>
                <a:t>(</a:t>
              </a:r>
              <a:r>
                <a:rPr lang="en-US" altLang="zh-CN" b="1" dirty="0" err="1" smtClean="0">
                  <a:solidFill>
                    <a:srgbClr val="FF0000"/>
                  </a:solidFill>
                  <a:cs typeface="Arial" charset="0"/>
                </a:rPr>
                <a:t>x</a:t>
              </a:r>
              <a:r>
                <a:rPr lang="en-US" altLang="zh-CN" sz="1600" i="1" dirty="0" err="1" smtClean="0">
                  <a:solidFill>
                    <a:srgbClr val="FF0000"/>
                  </a:solidFill>
                  <a:cs typeface="Arial" charset="0"/>
                </a:rPr>
                <a:t>j</a:t>
              </a:r>
              <a:r>
                <a:rPr lang="en-US" altLang="zh-CN" dirty="0" smtClean="0">
                  <a:solidFill>
                    <a:srgbClr val="FF0000"/>
                  </a:solidFill>
                  <a:cs typeface="Arial" charset="0"/>
                </a:rPr>
                <a:t>)</a:t>
              </a:r>
              <a:endParaRPr lang="zh-CN" altLang="en-US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18617" y="2341570"/>
            <a:ext cx="1832541" cy="1242732"/>
            <a:chOff x="3124200" y="4077821"/>
            <a:chExt cx="1832541" cy="1242732"/>
          </a:xfrm>
        </p:grpSpPr>
        <p:sp>
          <p:nvSpPr>
            <p:cNvPr id="33" name="Rectangle 32"/>
            <p:cNvSpPr/>
            <p:nvPr/>
          </p:nvSpPr>
          <p:spPr>
            <a:xfrm>
              <a:off x="3124200" y="4863353"/>
              <a:ext cx="381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3371850" y="4348234"/>
              <a:ext cx="704850" cy="4953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845859" y="4077821"/>
              <a:ext cx="111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srgbClr val="FF0000"/>
                  </a:solidFill>
                  <a:cs typeface="Arial" charset="0"/>
                </a:rPr>
                <a:t>hinge loss</a:t>
              </a:r>
              <a:endParaRPr lang="zh-CN" altLang="en-US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pic>
        <p:nvPicPr>
          <p:cNvPr id="7178" name="Picture 10" descr="C:\Media\ICML_prepare\icml_figs\cvpr_fig3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5988" y="1485115"/>
            <a:ext cx="2743200" cy="585216"/>
          </a:xfrm>
          <a:prstGeom prst="rect">
            <a:avLst/>
          </a:prstGeom>
          <a:noFill/>
        </p:spPr>
      </p:pic>
      <p:pic>
        <p:nvPicPr>
          <p:cNvPr id="7179" name="Picture 11" descr="C:\Media\ICML_prepare\icml_figs\cvpr_fig3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1124" y="2878063"/>
            <a:ext cx="3127248" cy="585216"/>
          </a:xfrm>
          <a:prstGeom prst="rect">
            <a:avLst/>
          </a:prstGeom>
          <a:noFill/>
        </p:spPr>
      </p:pic>
      <p:pic>
        <p:nvPicPr>
          <p:cNvPr id="34" name="Picture 3" descr="C:\Media\job_fig_2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422" y="4475381"/>
            <a:ext cx="5442218" cy="549977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0" y="4030404"/>
            <a:ext cx="5868537" cy="1060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2497" y="4068304"/>
            <a:ext cx="5135190" cy="46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2000" dirty="0" smtClean="0">
                <a:solidFill>
                  <a:srgbClr val="0070C0"/>
                </a:solidFill>
                <a:cs typeface="Arial" charset="0"/>
              </a:rPr>
              <a:t>Kernel Supervised Hash (KSH) [</a:t>
            </a:r>
            <a:r>
              <a:rPr lang="en-US" altLang="zh-CN" sz="2000" dirty="0" err="1" smtClean="0">
                <a:solidFill>
                  <a:srgbClr val="0070C0"/>
                </a:solidFill>
                <a:cs typeface="Arial" charset="0"/>
              </a:rPr>
              <a:t>Liu&amp;Chang</a:t>
            </a:r>
            <a:r>
              <a:rPr lang="en-US" altLang="zh-CN" sz="2000" dirty="0" smtClean="0">
                <a:solidFill>
                  <a:srgbClr val="0070C0"/>
                </a:solidFill>
                <a:cs typeface="Arial" charset="0"/>
              </a:rPr>
              <a:t> ‘12]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altLang="zh-CN" sz="2400" dirty="0" smtClean="0">
              <a:solidFill>
                <a:srgbClr val="0070C0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altLang="zh-CN" sz="2600" dirty="0" smtClean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72472" y="4299045"/>
            <a:ext cx="2311970" cy="736979"/>
            <a:chOff x="6272472" y="4464156"/>
            <a:chExt cx="2964582" cy="86362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917" y="4842005"/>
              <a:ext cx="2928137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72" y="4464156"/>
              <a:ext cx="224490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99166" y="5554640"/>
            <a:ext cx="5796667" cy="4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2000" dirty="0" smtClean="0">
                <a:solidFill>
                  <a:srgbClr val="0070C0"/>
                </a:solidFill>
                <a:cs typeface="Arial" charset="0"/>
              </a:rPr>
              <a:t>HML [</a:t>
            </a:r>
            <a:r>
              <a:rPr lang="en-US" altLang="zh-CN" sz="2000" dirty="0" err="1" smtClean="0">
                <a:solidFill>
                  <a:srgbClr val="0070C0"/>
                </a:solidFill>
                <a:cs typeface="Arial" charset="0"/>
              </a:rPr>
              <a:t>Norouzi</a:t>
            </a:r>
            <a:r>
              <a:rPr lang="en-US" altLang="zh-CN" sz="2000" dirty="0" smtClean="0">
                <a:solidFill>
                  <a:srgbClr val="0070C0"/>
                </a:solidFill>
                <a:cs typeface="Arial" charset="0"/>
              </a:rPr>
              <a:t> et al, ‘12]	ranking loss in triplets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altLang="zh-CN" sz="2400" dirty="0" smtClean="0">
              <a:solidFill>
                <a:srgbClr val="0070C0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altLang="zh-CN" sz="2600" dirty="0" smtClean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5" y="5917584"/>
            <a:ext cx="4343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0" y="5452045"/>
            <a:ext cx="5907206" cy="1057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1225" y="5527344"/>
                <a:ext cx="21352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𝑐𝑙𝑜𝑠𝑒𝑟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𝑡h𝑎𝑛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25" y="5527344"/>
                <a:ext cx="2135200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4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9" grpId="0"/>
      <p:bldP spid="18" grpId="0" animBg="1"/>
      <p:bldP spid="28" grpId="0" animBg="1"/>
      <p:bldP spid="38" grpId="0" animBg="1"/>
      <p:bldP spid="39" grpId="0"/>
      <p:bldP spid="42" grpId="0"/>
      <p:bldP spid="58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Comparison of Hashing vs. KD-Tree</a:t>
            </a:r>
            <a:endParaRPr lang="zh-CN" altLang="en-US" b="1" dirty="0"/>
          </a:p>
        </p:txBody>
      </p:sp>
      <p:pic>
        <p:nvPicPr>
          <p:cNvPr id="1026" name="Picture 2" descr="C:\Media\ksh_phototourism_results\results\precision_figa_reran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670685"/>
            <a:ext cx="5053965" cy="412051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 rot="1654128">
            <a:off x="1176806" y="3175208"/>
            <a:ext cx="984738" cy="559065"/>
          </a:xfrm>
          <a:prstGeom prst="ellipse">
            <a:avLst/>
          </a:prstGeom>
          <a:solidFill>
            <a:srgbClr val="FDEADA">
              <a:alpha val="47843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5588" y="5894364"/>
            <a:ext cx="1885070" cy="7455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Supervised Hashing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>
            <a:endCxn id="6" idx="0"/>
          </p:cNvCxnSpPr>
          <p:nvPr/>
        </p:nvCxnSpPr>
        <p:spPr>
          <a:xfrm>
            <a:off x="1674055" y="3756074"/>
            <a:ext cx="14068" cy="21382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Wei Liu\Downloads\notredame\patches000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128" y="2146145"/>
            <a:ext cx="3432516" cy="34325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63681" y="1264202"/>
            <a:ext cx="326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Photo Tourism Patch (Norte Dame subset, 103K samples)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512 dimension features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654128">
            <a:off x="2615225" y="4316618"/>
            <a:ext cx="839397" cy="387025"/>
          </a:xfrm>
          <a:prstGeom prst="ellipse">
            <a:avLst/>
          </a:prstGeom>
          <a:solidFill>
            <a:srgbClr val="FFFF00">
              <a:alpha val="36863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3092547" y="4719710"/>
            <a:ext cx="930813" cy="123092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968282" y="5950634"/>
            <a:ext cx="2110155" cy="68931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Anchor Graph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Hashing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3534770"/>
            <a:ext cx="906338" cy="1915765"/>
            <a:chOff x="0" y="3534770"/>
            <a:chExt cx="906338" cy="191576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62607" y="3534770"/>
              <a:ext cx="360724" cy="15101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5081203"/>
              <a:ext cx="906338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KD Tree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4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Comparison of Hashing vs. KD-Tree</a:t>
            </a:r>
            <a:endParaRPr lang="zh-CN" alt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2914" y="1295400"/>
          <a:ext cx="7961242" cy="251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643"/>
                <a:gridCol w="914400"/>
                <a:gridCol w="762000"/>
                <a:gridCol w="762000"/>
                <a:gridCol w="685800"/>
                <a:gridCol w="685800"/>
                <a:gridCol w="685800"/>
                <a:gridCol w="685800"/>
                <a:gridCol w="762000"/>
                <a:gridCol w="761999"/>
              </a:tblGrid>
              <a:tr h="573877">
                <a:tc rowSpan="2">
                  <a:txBody>
                    <a:bodyPr/>
                    <a:lstStyle/>
                    <a:p>
                      <a:endParaRPr lang="en-US" altLang="zh-CN" dirty="0" smtClean="0">
                        <a:latin typeface="+mn-lt"/>
                      </a:endParaRPr>
                    </a:p>
                    <a:p>
                      <a:endParaRPr lang="en-US" altLang="zh-CN" dirty="0" smtClean="0">
                        <a:latin typeface="+mn-lt"/>
                      </a:endParaRPr>
                    </a:p>
                    <a:p>
                      <a:r>
                        <a:rPr lang="en-US" altLang="zh-CN" sz="2400" dirty="0" smtClean="0">
                          <a:latin typeface="+mn-lt"/>
                        </a:rPr>
                        <a:t>Method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zh-CN" dirty="0" smtClean="0">
                        <a:latin typeface="+mn-lt"/>
                      </a:endParaRPr>
                    </a:p>
                    <a:p>
                      <a:endParaRPr lang="en-US" altLang="zh-CN" dirty="0" smtClean="0">
                        <a:latin typeface="+mn-lt"/>
                      </a:endParaRPr>
                    </a:p>
                    <a:p>
                      <a:r>
                        <a:rPr lang="en-US" altLang="zh-CN" sz="2400" dirty="0" smtClean="0">
                          <a:latin typeface="+mn-lt"/>
                        </a:rPr>
                        <a:t>Exact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    </a:t>
                      </a:r>
                      <a:r>
                        <a:rPr lang="en-US" altLang="zh-CN" sz="2400" dirty="0" smtClean="0">
                          <a:latin typeface="+mn-lt"/>
                        </a:rPr>
                        <a:t>KD-Tree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</a:rPr>
                        <a:t>    LSH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</a:rPr>
                        <a:t>    AGH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</a:rPr>
                        <a:t>      KSH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8025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  100 </a:t>
                      </a:r>
                    </a:p>
                    <a:p>
                      <a:r>
                        <a:rPr lang="en-US" altLang="zh-CN" dirty="0" smtClean="0">
                          <a:latin typeface="+mn-lt"/>
                        </a:rPr>
                        <a:t>comp.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+mn-lt"/>
                        </a:rPr>
                        <a:t>  200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+mn-lt"/>
                        </a:rPr>
                        <a:t>comp.</a:t>
                      </a:r>
                      <a:endParaRPr lang="zh-CN" altLang="en-US" dirty="0" smtClean="0">
                        <a:latin typeface="+mn-lt"/>
                      </a:endParaRPr>
                    </a:p>
                    <a:p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  </a:t>
                      </a:r>
                      <a:r>
                        <a:rPr lang="en-US" altLang="zh-CN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dirty="0" smtClean="0">
                          <a:latin typeface="+mn-lt"/>
                        </a:rPr>
                        <a:t>48</a:t>
                      </a:r>
                    </a:p>
                    <a:p>
                      <a:r>
                        <a:rPr lang="en-US" altLang="zh-CN" dirty="0" smtClean="0">
                          <a:latin typeface="+mn-lt"/>
                        </a:rPr>
                        <a:t>  bits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   96</a:t>
                      </a:r>
                    </a:p>
                    <a:p>
                      <a:r>
                        <a:rPr lang="en-US" altLang="zh-CN" dirty="0" smtClean="0">
                          <a:latin typeface="+mn-lt"/>
                        </a:rPr>
                        <a:t>  bits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  48</a:t>
                      </a:r>
                    </a:p>
                    <a:p>
                      <a:r>
                        <a:rPr lang="en-US" altLang="zh-CN" dirty="0" smtClean="0">
                          <a:latin typeface="+mn-lt"/>
                        </a:rPr>
                        <a:t> bits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   96</a:t>
                      </a:r>
                    </a:p>
                    <a:p>
                      <a:r>
                        <a:rPr lang="en-US" altLang="zh-CN" dirty="0" smtClean="0">
                          <a:latin typeface="+mn-lt"/>
                        </a:rPr>
                        <a:t>  bits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   </a:t>
                      </a:r>
                      <a:r>
                        <a:rPr lang="en-US" altLang="zh-CN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dirty="0" smtClean="0">
                          <a:latin typeface="+mn-lt"/>
                        </a:rPr>
                        <a:t>48</a:t>
                      </a:r>
                    </a:p>
                    <a:p>
                      <a:r>
                        <a:rPr lang="en-US" altLang="zh-CN" dirty="0" smtClean="0">
                          <a:latin typeface="+mn-lt"/>
                        </a:rPr>
                        <a:t>   bits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   </a:t>
                      </a:r>
                      <a:r>
                        <a:rPr lang="en-US" altLang="zh-CN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dirty="0" smtClean="0">
                          <a:latin typeface="+mn-lt"/>
                        </a:rPr>
                        <a:t>96</a:t>
                      </a:r>
                    </a:p>
                    <a:p>
                      <a:r>
                        <a:rPr lang="en-US" altLang="zh-CN" dirty="0" smtClean="0">
                          <a:latin typeface="+mn-lt"/>
                        </a:rPr>
                        <a:t>   bits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</a:tr>
              <a:tr h="1029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     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    /query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</a:rPr>
                        <a:t>      (sec)</a:t>
                      </a:r>
                      <a:endParaRPr lang="zh-CN" altLang="en-US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</a:rPr>
                        <a:t>   1.02</a:t>
                      </a:r>
                    </a:p>
                    <a:p>
                      <a:r>
                        <a:rPr lang="en-US" altLang="zh-CN" sz="1800" dirty="0" smtClean="0">
                          <a:latin typeface="+mn-lt"/>
                        </a:rPr>
                        <a:t>    e-2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</a:rPr>
                        <a:t>  3.01</a:t>
                      </a:r>
                    </a:p>
                    <a:p>
                      <a:r>
                        <a:rPr lang="en-US" altLang="zh-CN" sz="1800" dirty="0" smtClean="0">
                          <a:latin typeface="+mn-lt"/>
                        </a:rPr>
                        <a:t>   e-2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</a:rPr>
                        <a:t>  3.23</a:t>
                      </a:r>
                    </a:p>
                    <a:p>
                      <a:r>
                        <a:rPr lang="en-US" altLang="zh-CN" sz="1800" dirty="0" smtClean="0">
                          <a:latin typeface="+mn-lt"/>
                        </a:rPr>
                        <a:t>   e-2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</a:rPr>
                        <a:t> 1.22</a:t>
                      </a:r>
                    </a:p>
                    <a:p>
                      <a:r>
                        <a:rPr lang="en-US" altLang="zh-CN" sz="1800" dirty="0" smtClean="0">
                          <a:latin typeface="+mn-lt"/>
                        </a:rPr>
                        <a:t>  e-4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</a:rPr>
                        <a:t> 1.35</a:t>
                      </a:r>
                    </a:p>
                    <a:p>
                      <a:r>
                        <a:rPr lang="en-US" altLang="zh-CN" sz="1800" dirty="0" smtClean="0">
                          <a:latin typeface="+mn-lt"/>
                        </a:rPr>
                        <a:t>  e-4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</a:rPr>
                        <a:t> 1.54</a:t>
                      </a:r>
                    </a:p>
                    <a:p>
                      <a:r>
                        <a:rPr lang="en-US" altLang="zh-CN" sz="1800" dirty="0" smtClean="0">
                          <a:latin typeface="+mn-lt"/>
                        </a:rPr>
                        <a:t>  e-4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</a:rPr>
                        <a:t> 1.99</a:t>
                      </a:r>
                    </a:p>
                    <a:p>
                      <a:r>
                        <a:rPr lang="en-US" altLang="zh-CN" sz="1800" dirty="0" smtClean="0">
                          <a:latin typeface="+mn-lt"/>
                        </a:rPr>
                        <a:t>  e-4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</a:rPr>
                        <a:t>  1.57</a:t>
                      </a:r>
                    </a:p>
                    <a:p>
                      <a:r>
                        <a:rPr lang="en-US" altLang="zh-CN" sz="1800" dirty="0" smtClean="0">
                          <a:latin typeface="+mn-lt"/>
                        </a:rPr>
                        <a:t>   e-4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</a:rPr>
                        <a:t>  2.05</a:t>
                      </a:r>
                    </a:p>
                    <a:p>
                      <a:r>
                        <a:rPr lang="en-US" altLang="zh-CN" sz="1800" dirty="0" smtClean="0">
                          <a:latin typeface="+mn-lt"/>
                        </a:rPr>
                        <a:t>   e-4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9112" y="4025007"/>
          <a:ext cx="7772400" cy="2295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66800"/>
                <a:gridCol w="1066800"/>
                <a:gridCol w="1066800"/>
                <a:gridCol w="1143000"/>
                <a:gridCol w="1066800"/>
                <a:gridCol w="1143000"/>
              </a:tblGrid>
              <a:tr h="785817">
                <a:tc rowSpan="2">
                  <a:txBody>
                    <a:bodyPr/>
                    <a:lstStyle/>
                    <a:p>
                      <a:endParaRPr lang="en-US" altLang="zh-CN" dirty="0" smtClean="0">
                        <a:latin typeface="+mn-lt"/>
                      </a:endParaRPr>
                    </a:p>
                    <a:p>
                      <a:r>
                        <a:rPr lang="en-US" altLang="zh-CN" sz="2400" dirty="0" smtClean="0">
                          <a:latin typeface="+mn-lt"/>
                        </a:rPr>
                        <a:t>Method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</a:rPr>
                        <a:t>      LSH + top </a:t>
                      </a:r>
                    </a:p>
                    <a:p>
                      <a:r>
                        <a:rPr lang="en-US" altLang="zh-CN" sz="2400" dirty="0" smtClean="0">
                          <a:latin typeface="+mn-lt"/>
                        </a:rPr>
                        <a:t> 0.1% </a:t>
                      </a:r>
                      <a:r>
                        <a:rPr lang="en-US" altLang="zh-CN" sz="2400" i="1" dirty="0" smtClean="0">
                          <a:latin typeface="+mn-lt"/>
                        </a:rPr>
                        <a:t>L</a:t>
                      </a:r>
                      <a:r>
                        <a:rPr lang="en-US" altLang="zh-CN" sz="2000" dirty="0" smtClean="0">
                          <a:latin typeface="+mn-lt"/>
                        </a:rPr>
                        <a:t>2</a:t>
                      </a:r>
                      <a:r>
                        <a:rPr lang="en-US" altLang="zh-CN" sz="2400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sz="2400" baseline="0" dirty="0" err="1" smtClean="0">
                          <a:latin typeface="+mn-lt"/>
                        </a:rPr>
                        <a:t>rerank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</a:rPr>
                        <a:t>     </a:t>
                      </a:r>
                      <a:r>
                        <a:rPr lang="en-US" altLang="zh-CN" sz="2400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sz="2400" dirty="0" smtClean="0">
                          <a:latin typeface="+mn-lt"/>
                        </a:rPr>
                        <a:t>AGH+ top </a:t>
                      </a:r>
                    </a:p>
                    <a:p>
                      <a:r>
                        <a:rPr lang="en-US" altLang="zh-CN" sz="2400" dirty="0" smtClean="0">
                          <a:latin typeface="+mn-lt"/>
                        </a:rPr>
                        <a:t> </a:t>
                      </a:r>
                      <a:r>
                        <a:rPr lang="en-US" altLang="zh-CN" sz="2400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sz="2400" dirty="0" smtClean="0">
                          <a:latin typeface="+mn-lt"/>
                        </a:rPr>
                        <a:t>0.1% </a:t>
                      </a:r>
                      <a:r>
                        <a:rPr lang="en-US" altLang="zh-CN" sz="2400" i="1" dirty="0" smtClean="0">
                          <a:latin typeface="+mn-lt"/>
                        </a:rPr>
                        <a:t>L</a:t>
                      </a:r>
                      <a:r>
                        <a:rPr lang="en-US" altLang="zh-CN" sz="2000" dirty="0" smtClean="0">
                          <a:latin typeface="+mn-lt"/>
                        </a:rPr>
                        <a:t>2</a:t>
                      </a:r>
                      <a:r>
                        <a:rPr lang="en-US" altLang="zh-CN" sz="2400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sz="2400" baseline="0" dirty="0" err="1" smtClean="0">
                          <a:latin typeface="+mn-lt"/>
                        </a:rPr>
                        <a:t>rerank</a:t>
                      </a:r>
                      <a:endParaRPr lang="zh-CN" altLang="en-US" sz="24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</a:rPr>
                        <a:t>      KSH+ top </a:t>
                      </a:r>
                    </a:p>
                    <a:p>
                      <a:r>
                        <a:rPr lang="en-US" altLang="zh-CN" sz="2400" dirty="0" smtClean="0">
                          <a:latin typeface="+mn-lt"/>
                        </a:rPr>
                        <a:t> 0.1% </a:t>
                      </a:r>
                      <a:r>
                        <a:rPr lang="en-US" altLang="zh-CN" sz="2400" i="1" dirty="0" smtClean="0">
                          <a:latin typeface="+mn-lt"/>
                        </a:rPr>
                        <a:t>L</a:t>
                      </a:r>
                      <a:r>
                        <a:rPr lang="en-US" altLang="zh-CN" sz="2000" dirty="0" smtClean="0">
                          <a:latin typeface="+mn-lt"/>
                        </a:rPr>
                        <a:t>2</a:t>
                      </a:r>
                      <a:r>
                        <a:rPr lang="en-US" altLang="zh-CN" sz="2400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sz="2400" baseline="0" dirty="0" err="1" smtClean="0">
                          <a:latin typeface="+mn-lt"/>
                        </a:rPr>
                        <a:t>rerank</a:t>
                      </a:r>
                      <a:endParaRPr lang="zh-CN" altLang="en-US" sz="24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719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48</a:t>
                      </a:r>
                      <a:r>
                        <a:rPr lang="en-US" altLang="zh-CN" sz="2000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sz="2000" dirty="0" smtClean="0">
                          <a:latin typeface="+mn-lt"/>
                        </a:rPr>
                        <a:t>bits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96 bits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48 bits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 96 bits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48 bits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 96 bits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</a:tr>
              <a:tr h="960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+mn-lt"/>
                        </a:rPr>
                        <a:t>     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+mn-lt"/>
                        </a:rPr>
                        <a:t>    /query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+mn-lt"/>
                        </a:rPr>
                        <a:t>      (sec)</a:t>
                      </a:r>
                      <a:endParaRPr lang="zh-CN" altLang="en-US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  1.32</a:t>
                      </a:r>
                    </a:p>
                    <a:p>
                      <a:r>
                        <a:rPr lang="en-US" altLang="zh-CN" sz="2000" dirty="0" smtClean="0">
                          <a:latin typeface="+mn-lt"/>
                        </a:rPr>
                        <a:t>     e-4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  1.45</a:t>
                      </a:r>
                    </a:p>
                    <a:p>
                      <a:r>
                        <a:rPr lang="en-US" altLang="zh-CN" sz="2000" dirty="0" smtClean="0">
                          <a:latin typeface="+mn-lt"/>
                        </a:rPr>
                        <a:t>     e-4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  1.64</a:t>
                      </a:r>
                    </a:p>
                    <a:p>
                      <a:r>
                        <a:rPr lang="en-US" altLang="zh-CN" sz="2000" dirty="0" smtClean="0">
                          <a:latin typeface="+mn-lt"/>
                        </a:rPr>
                        <a:t>     e-4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  2.09</a:t>
                      </a:r>
                    </a:p>
                    <a:p>
                      <a:r>
                        <a:rPr lang="en-US" altLang="zh-CN" sz="2000" dirty="0" smtClean="0">
                          <a:latin typeface="+mn-lt"/>
                        </a:rPr>
                        <a:t>     e-4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  1.67</a:t>
                      </a:r>
                    </a:p>
                    <a:p>
                      <a:r>
                        <a:rPr lang="en-US" altLang="zh-CN" sz="2000" dirty="0" smtClean="0">
                          <a:latin typeface="+mn-lt"/>
                        </a:rPr>
                        <a:t>     e-4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+mn-lt"/>
                        </a:rPr>
                        <a:t>    2.15</a:t>
                      </a:r>
                    </a:p>
                    <a:p>
                      <a:r>
                        <a:rPr lang="en-US" altLang="zh-CN" sz="2000" dirty="0" smtClean="0">
                          <a:latin typeface="+mn-lt"/>
                        </a:rPr>
                        <a:t>     e-4</a:t>
                      </a:r>
                      <a:endParaRPr lang="zh-CN" altLang="en-US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15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Hashing Forms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>
          <a:xfrm>
            <a:off x="6945086" y="1981593"/>
            <a:ext cx="1436914" cy="1752600"/>
            <a:chOff x="6945086" y="1981593"/>
            <a:chExt cx="1436914" cy="1752600"/>
          </a:xfrm>
        </p:grpSpPr>
        <p:pic>
          <p:nvPicPr>
            <p:cNvPr id="3078" name="Picture 6" descr="http://mercury.chem.pitt.edu/~sasha/LinuxFocus/common/images/article247/diag_samba_en.png"/>
            <p:cNvPicPr>
              <a:picLocks noChangeAspect="1" noChangeArrowheads="1"/>
            </p:cNvPicPr>
            <p:nvPr/>
          </p:nvPicPr>
          <p:blipFill>
            <a:blip r:embed="rId3" cstate="print"/>
            <a:srcRect l="5418" t="9440" r="80135" b="64601"/>
            <a:stretch>
              <a:fillRect/>
            </a:stretch>
          </p:blipFill>
          <p:spPr bwMode="auto">
            <a:xfrm>
              <a:off x="6945086" y="1981593"/>
              <a:ext cx="1274618" cy="1752600"/>
            </a:xfrm>
            <a:prstGeom prst="rect">
              <a:avLst/>
            </a:prstGeom>
            <a:noFill/>
          </p:spPr>
        </p:pic>
        <p:sp>
          <p:nvSpPr>
            <p:cNvPr id="66" name="Rectangle 65"/>
            <p:cNvSpPr/>
            <p:nvPr/>
          </p:nvSpPr>
          <p:spPr>
            <a:xfrm>
              <a:off x="8001000" y="26670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074" name="Picture 2" descr="Columbia University, New York City, New York. File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228" y="1371600"/>
            <a:ext cx="2235200" cy="1676400"/>
          </a:xfrm>
          <a:prstGeom prst="rect">
            <a:avLst/>
          </a:prstGeom>
          <a:noFill/>
        </p:spPr>
      </p:pic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547688"/>
            <a:ext cx="7048500" cy="314325"/>
          </a:xfrm>
        </p:spPr>
        <p:txBody>
          <a:bodyPr>
            <a:noAutofit/>
          </a:bodyPr>
          <a:lstStyle/>
          <a:p>
            <a:r>
              <a:rPr lang="en-CA" sz="3200" i="1" dirty="0" smtClean="0">
                <a:solidFill>
                  <a:schemeClr val="tx1"/>
                </a:solidFill>
              </a:rPr>
              <a:t>Example: Mobile </a:t>
            </a:r>
            <a:r>
              <a:rPr lang="en-CA" sz="3200" i="1" dirty="0" smtClean="0"/>
              <a:t>Visual Search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hydro.com.au/handson/students/images/1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143000"/>
            <a:ext cx="1905000" cy="3810000"/>
          </a:xfrm>
          <a:prstGeom prst="rect">
            <a:avLst/>
          </a:prstGeom>
          <a:noFill/>
        </p:spPr>
      </p:pic>
      <p:grpSp>
        <p:nvGrpSpPr>
          <p:cNvPr id="3" name="Group 35"/>
          <p:cNvGrpSpPr/>
          <p:nvPr/>
        </p:nvGrpSpPr>
        <p:grpSpPr>
          <a:xfrm>
            <a:off x="6770916" y="3886593"/>
            <a:ext cx="1828800" cy="1871949"/>
            <a:chOff x="7010400" y="3309651"/>
            <a:chExt cx="1828800" cy="1871949"/>
          </a:xfrm>
        </p:grpSpPr>
        <p:sp>
          <p:nvSpPr>
            <p:cNvPr id="18" name="Flowchart: Magnetic Disk 17"/>
            <p:cNvSpPr/>
            <p:nvPr/>
          </p:nvSpPr>
          <p:spPr>
            <a:xfrm>
              <a:off x="7010400" y="3352800"/>
              <a:ext cx="1828800" cy="1828800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" name="Picture 2" descr="F:\TRECVID2008\annotations_tv08\tv8.ann.poskf\Boat_Ship.ann\shot170_39_RK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4006468"/>
              <a:ext cx="715433" cy="594360"/>
            </a:xfrm>
            <a:prstGeom prst="rect">
              <a:avLst/>
            </a:prstGeom>
            <a:noFill/>
          </p:spPr>
        </p:pic>
        <p:pic>
          <p:nvPicPr>
            <p:cNvPr id="21" name="Picture 3" descr="F:\TRECVID2008\annotations_tv08\tv8.ann.poskf\Boat_Ship.ann\shot2_42_RKF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23034" y="3994532"/>
              <a:ext cx="726440" cy="594360"/>
            </a:xfrm>
            <a:prstGeom prst="rect">
              <a:avLst/>
            </a:prstGeom>
            <a:noFill/>
          </p:spPr>
        </p:pic>
        <p:pic>
          <p:nvPicPr>
            <p:cNvPr id="22" name="Picture 8" descr="F:\TRECVID2008\annotations_tv08\tv8.ann.poskf\Street.ann\shot136_86_RKF.jp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4114800"/>
              <a:ext cx="539262" cy="594360"/>
            </a:xfrm>
            <a:prstGeom prst="rect">
              <a:avLst/>
            </a:prstGeom>
            <a:noFill/>
          </p:spPr>
        </p:pic>
        <p:pic>
          <p:nvPicPr>
            <p:cNvPr id="23" name="Picture 14" descr="F:\TRECVID2008\annotations_tv08\tv8.ann.poskf\Street.ann\shot94_199_RKF.jp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29600" y="4267200"/>
              <a:ext cx="533400" cy="594360"/>
            </a:xfrm>
            <a:prstGeom prst="rect">
              <a:avLst/>
            </a:prstGeom>
            <a:noFill/>
          </p:spPr>
        </p:pic>
        <p:pic>
          <p:nvPicPr>
            <p:cNvPr id="25" name="Picture 23" descr="F:\TRECVID2008\annotations_tv08\tv8.ann.poskf\Demonstration_Or_Protest.ann\shot157_261_RKF.jp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72400" y="4495800"/>
              <a:ext cx="609600" cy="594360"/>
            </a:xfrm>
            <a:prstGeom prst="rect">
              <a:avLst/>
            </a:prstGeom>
            <a:noFill/>
          </p:spPr>
        </p:pic>
        <p:pic>
          <p:nvPicPr>
            <p:cNvPr id="28" name="Picture 34" descr="D:\101_ObjectCategories\airplanes\image_0263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24800" y="4419600"/>
              <a:ext cx="784258" cy="462280"/>
            </a:xfrm>
            <a:prstGeom prst="rect">
              <a:avLst/>
            </a:prstGeom>
            <a:noFill/>
          </p:spPr>
        </p:pic>
        <p:pic>
          <p:nvPicPr>
            <p:cNvPr id="29" name="Picture 37" descr="D:\101_ObjectCategories\panda\image_0024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62800" y="4419600"/>
              <a:ext cx="598351" cy="594360"/>
            </a:xfrm>
            <a:prstGeom prst="rect">
              <a:avLst/>
            </a:prstGeom>
            <a:noFill/>
          </p:spPr>
        </p:pic>
        <p:pic>
          <p:nvPicPr>
            <p:cNvPr id="30" name="Picture 41" descr="D:\101_ObjectCategories\panda\image_0007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20000" y="4038600"/>
              <a:ext cx="501241" cy="594360"/>
            </a:xfrm>
            <a:prstGeom prst="rect">
              <a:avLst/>
            </a:prstGeom>
            <a:noFill/>
          </p:spPr>
        </p:pic>
        <p:pic>
          <p:nvPicPr>
            <p:cNvPr id="24" name="Picture 17" descr="F:\TRECVID2008\annotations_tv08\tv8.ann.poskf\Demonstration_Or_Protest.ann\shot211_59_RKF.jpg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391400" y="4495800"/>
              <a:ext cx="533400" cy="594360"/>
            </a:xfrm>
            <a:prstGeom prst="rect">
              <a:avLst/>
            </a:prstGeom>
            <a:noFill/>
          </p:spPr>
        </p:pic>
        <p:sp>
          <p:nvSpPr>
            <p:cNvPr id="417800" name="Text Box 8"/>
            <p:cNvSpPr txBox="1">
              <a:spLocks noChangeArrowheads="1"/>
            </p:cNvSpPr>
            <p:nvPr/>
          </p:nvSpPr>
          <p:spPr bwMode="auto">
            <a:xfrm>
              <a:off x="7260115" y="3309651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>
                  <a:solidFill>
                    <a:prstClr val="black"/>
                  </a:solidFill>
                  <a:latin typeface="Arial" charset="0"/>
                </a:rPr>
                <a:t>Image Database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35428" y="3733800"/>
            <a:ext cx="2082798" cy="2429931"/>
            <a:chOff x="2133600" y="2438400"/>
            <a:chExt cx="2082798" cy="2429931"/>
          </a:xfrm>
        </p:grpSpPr>
        <p:pic>
          <p:nvPicPr>
            <p:cNvPr id="14" name="Picture 4" descr="http://www.slashgear.com/wp-content/uploads/2009/01/dell_smartphone_mockup1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33600" y="2438400"/>
              <a:ext cx="2082798" cy="2429931"/>
            </a:xfrm>
            <a:prstGeom prst="rect">
              <a:avLst/>
            </a:prstGeom>
            <a:noFill/>
          </p:spPr>
        </p:pic>
        <p:pic>
          <p:nvPicPr>
            <p:cNvPr id="15" name="Picture 2" descr="Columbia University, New York City, New York. File Photo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62237" y="2828926"/>
              <a:ext cx="941832" cy="838200"/>
            </a:xfrm>
            <a:prstGeom prst="rect">
              <a:avLst/>
            </a:prstGeom>
            <a:noFill/>
          </p:spPr>
        </p:pic>
      </p:grp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57200" y="5867400"/>
            <a:ext cx="1873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en-CA" dirty="0">
                <a:solidFill>
                  <a:prstClr val="black"/>
                </a:solidFill>
                <a:latin typeface="Arial" charset="0"/>
              </a:rPr>
              <a:t>. Take </a:t>
            </a:r>
            <a:r>
              <a:rPr lang="en-CA" dirty="0" smtClean="0">
                <a:solidFill>
                  <a:prstClr val="black"/>
                </a:solidFill>
                <a:latin typeface="Arial" charset="0"/>
              </a:rPr>
              <a:t>a picture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6200000" flipH="1">
            <a:off x="342900" y="3086100"/>
            <a:ext cx="762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1665514" y="3048000"/>
            <a:ext cx="9144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-419100" y="2171700"/>
            <a:ext cx="2438400" cy="838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852714" y="2061030"/>
            <a:ext cx="2405745" cy="1048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Up Arrow 52"/>
          <p:cNvSpPr/>
          <p:nvPr/>
        </p:nvSpPr>
        <p:spPr>
          <a:xfrm>
            <a:off x="7467600" y="3657993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2101755" y="4527483"/>
            <a:ext cx="1733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CA" dirty="0" smtClean="0">
                <a:solidFill>
                  <a:prstClr val="black"/>
                </a:solidFill>
                <a:latin typeface="Arial" charset="0"/>
              </a:rPr>
              <a:t>2. Extract local features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038600" y="46482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  <a:latin typeface="Arial" charset="0"/>
              </a:rPr>
              <a:t>3. Send via mobile networks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5715000" y="2362200"/>
            <a:ext cx="160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CA" dirty="0" smtClean="0">
                <a:solidFill>
                  <a:prstClr val="black"/>
                </a:solidFill>
                <a:latin typeface="Arial" charset="0"/>
              </a:rPr>
              <a:t>4. Visual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search on server</a:t>
            </a:r>
            <a:endParaRPr lang="en-CA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344886" y="1921328"/>
            <a:ext cx="1817914" cy="440872"/>
          </a:xfrm>
          <a:custGeom>
            <a:avLst/>
            <a:gdLst>
              <a:gd name="connsiteX0" fmla="*/ 0 w 1600200"/>
              <a:gd name="connsiteY0" fmla="*/ 5443 h 1518558"/>
              <a:gd name="connsiteX1" fmla="*/ 261257 w 1600200"/>
              <a:gd name="connsiteY1" fmla="*/ 81643 h 1518558"/>
              <a:gd name="connsiteX2" fmla="*/ 936171 w 1600200"/>
              <a:gd name="connsiteY2" fmla="*/ 495301 h 1518558"/>
              <a:gd name="connsiteX3" fmla="*/ 1600200 w 1600200"/>
              <a:gd name="connsiteY3" fmla="*/ 1518558 h 151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518558">
                <a:moveTo>
                  <a:pt x="0" y="5443"/>
                </a:moveTo>
                <a:cubicBezTo>
                  <a:pt x="52614" y="2721"/>
                  <a:pt x="105229" y="0"/>
                  <a:pt x="261257" y="81643"/>
                </a:cubicBezTo>
                <a:cubicBezTo>
                  <a:pt x="417285" y="163286"/>
                  <a:pt x="713014" y="255815"/>
                  <a:pt x="936171" y="495301"/>
                </a:cubicBezTo>
                <a:cubicBezTo>
                  <a:pt x="1159328" y="734787"/>
                  <a:pt x="1379764" y="1126672"/>
                  <a:pt x="1600200" y="1518558"/>
                </a:cubicBezTo>
              </a:path>
            </a:pathLst>
          </a:custGeom>
          <a:ln w="34925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57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00" y="4572000"/>
            <a:ext cx="1539659" cy="4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86600" y="4800600"/>
            <a:ext cx="1539659" cy="4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1800" y="5029200"/>
            <a:ext cx="1539659" cy="4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Freeform 33"/>
          <p:cNvSpPr/>
          <p:nvPr/>
        </p:nvSpPr>
        <p:spPr>
          <a:xfrm>
            <a:off x="2286000" y="1915886"/>
            <a:ext cx="1741714" cy="2122714"/>
          </a:xfrm>
          <a:custGeom>
            <a:avLst/>
            <a:gdLst>
              <a:gd name="connsiteX0" fmla="*/ 0 w 1807028"/>
              <a:gd name="connsiteY0" fmla="*/ 2699657 h 2761342"/>
              <a:gd name="connsiteX1" fmla="*/ 174171 w 1807028"/>
              <a:gd name="connsiteY1" fmla="*/ 2601685 h 2761342"/>
              <a:gd name="connsiteX2" fmla="*/ 805543 w 1807028"/>
              <a:gd name="connsiteY2" fmla="*/ 1741714 h 2761342"/>
              <a:gd name="connsiteX3" fmla="*/ 1230085 w 1807028"/>
              <a:gd name="connsiteY3" fmla="*/ 544285 h 2761342"/>
              <a:gd name="connsiteX4" fmla="*/ 1807028 w 1807028"/>
              <a:gd name="connsiteY4" fmla="*/ 0 h 276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7028" h="2761342">
                <a:moveTo>
                  <a:pt x="0" y="2699657"/>
                </a:moveTo>
                <a:cubicBezTo>
                  <a:pt x="19957" y="2730499"/>
                  <a:pt x="39914" y="2761342"/>
                  <a:pt x="174171" y="2601685"/>
                </a:cubicBezTo>
                <a:cubicBezTo>
                  <a:pt x="308428" y="2442028"/>
                  <a:pt x="629557" y="2084614"/>
                  <a:pt x="805543" y="1741714"/>
                </a:cubicBezTo>
                <a:cubicBezTo>
                  <a:pt x="981529" y="1398814"/>
                  <a:pt x="1063171" y="834571"/>
                  <a:pt x="1230085" y="544285"/>
                </a:cubicBezTo>
                <a:cubicBezTo>
                  <a:pt x="1396999" y="253999"/>
                  <a:pt x="1602013" y="126999"/>
                  <a:pt x="1807028" y="0"/>
                </a:cubicBezTo>
              </a:path>
            </a:pathLst>
          </a:custGeom>
          <a:ln w="34925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 rot="10800000">
            <a:off x="5334000" y="1981200"/>
            <a:ext cx="1817914" cy="440872"/>
          </a:xfrm>
          <a:custGeom>
            <a:avLst/>
            <a:gdLst>
              <a:gd name="connsiteX0" fmla="*/ 0 w 1600200"/>
              <a:gd name="connsiteY0" fmla="*/ 5443 h 1518558"/>
              <a:gd name="connsiteX1" fmla="*/ 261257 w 1600200"/>
              <a:gd name="connsiteY1" fmla="*/ 81643 h 1518558"/>
              <a:gd name="connsiteX2" fmla="*/ 936171 w 1600200"/>
              <a:gd name="connsiteY2" fmla="*/ 495301 h 1518558"/>
              <a:gd name="connsiteX3" fmla="*/ 1600200 w 1600200"/>
              <a:gd name="connsiteY3" fmla="*/ 1518558 h 151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518558">
                <a:moveTo>
                  <a:pt x="0" y="5443"/>
                </a:moveTo>
                <a:cubicBezTo>
                  <a:pt x="52614" y="2721"/>
                  <a:pt x="105229" y="0"/>
                  <a:pt x="261257" y="81643"/>
                </a:cubicBezTo>
                <a:cubicBezTo>
                  <a:pt x="417285" y="163286"/>
                  <a:pt x="713014" y="255815"/>
                  <a:pt x="936171" y="495301"/>
                </a:cubicBezTo>
                <a:cubicBezTo>
                  <a:pt x="1159328" y="734787"/>
                  <a:pt x="1379764" y="1126672"/>
                  <a:pt x="1600200" y="1518558"/>
                </a:cubicBezTo>
              </a:path>
            </a:pathLst>
          </a:custGeom>
          <a:ln w="34925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286000" y="2057400"/>
            <a:ext cx="1828800" cy="2133601"/>
          </a:xfrm>
          <a:custGeom>
            <a:avLst/>
            <a:gdLst>
              <a:gd name="connsiteX0" fmla="*/ 2296886 w 2296886"/>
              <a:gd name="connsiteY0" fmla="*/ 0 h 2286000"/>
              <a:gd name="connsiteX1" fmla="*/ 1839686 w 2296886"/>
              <a:gd name="connsiteY1" fmla="*/ 1132114 h 2286000"/>
              <a:gd name="connsiteX2" fmla="*/ 239486 w 2296886"/>
              <a:gd name="connsiteY2" fmla="*/ 2133600 h 2286000"/>
              <a:gd name="connsiteX3" fmla="*/ 0 w 2296886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886" h="2286000">
                <a:moveTo>
                  <a:pt x="2296886" y="0"/>
                </a:moveTo>
                <a:cubicBezTo>
                  <a:pt x="2239736" y="388257"/>
                  <a:pt x="2182586" y="776514"/>
                  <a:pt x="1839686" y="1132114"/>
                </a:cubicBezTo>
                <a:cubicBezTo>
                  <a:pt x="1496786" y="1487714"/>
                  <a:pt x="239486" y="2133600"/>
                  <a:pt x="239486" y="2133600"/>
                </a:cubicBezTo>
                <a:lnTo>
                  <a:pt x="0" y="2286000"/>
                </a:lnTo>
              </a:path>
            </a:pathLst>
          </a:custGeom>
          <a:ln w="34925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4014848" y="5316187"/>
            <a:ext cx="2385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  <a:latin typeface="Arial" charset="0"/>
              </a:rPr>
              <a:t>5. Send results back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914400" y="4071256"/>
            <a:ext cx="1034142" cy="914400"/>
            <a:chOff x="1785258" y="4648200"/>
            <a:chExt cx="2340428" cy="1828800"/>
          </a:xfrm>
        </p:grpSpPr>
        <p:pic>
          <p:nvPicPr>
            <p:cNvPr id="72" name="Picture 4" descr="http://image09.webshots.com/9/7/92/84/126279284XpwJzf_ph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785258" y="5562600"/>
              <a:ext cx="11298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73" name="Picture 6" descr="http://www.ronsaari.com/stockImages/nyc/columbiaUniversityLowMemorialLibrary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785258" y="4648200"/>
              <a:ext cx="115519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74" name="Picture 8" descr="http://www.z-mation.com/phpbb/files/ny_columbia_university_01_low_memorial_library1_120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06486" y="5562600"/>
              <a:ext cx="12192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75" name="Picture 2" descr="http://sedac.ciesin.columbia.edu/lta/images/LowLibrary400x300captnTimesNewRoman8.jpg"/>
            <p:cNvPicPr>
              <a:picLocks noChangeArrowheads="1"/>
            </p:cNvPicPr>
            <p:nvPr/>
          </p:nvPicPr>
          <p:blipFill>
            <a:blip r:embed="rId21" cstate="print"/>
            <a:srcRect r="4000" b="20000"/>
            <a:stretch>
              <a:fillRect/>
            </a:stretch>
          </p:blipFill>
          <p:spPr bwMode="auto">
            <a:xfrm>
              <a:off x="2895600" y="4648200"/>
              <a:ext cx="1216152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46" name="Picture 4" descr="sift-fea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14949" y="1119116"/>
            <a:ext cx="1657039" cy="79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2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1" grpId="0"/>
      <p:bldP spid="417801" grpId="1"/>
      <p:bldP spid="53" grpId="0" animBg="1"/>
      <p:bldP spid="417798" grpId="0"/>
      <p:bldP spid="417798" grpId="1"/>
      <p:bldP spid="55" grpId="0"/>
      <p:bldP spid="55" grpId="1"/>
      <p:bldP spid="56" grpId="0"/>
      <p:bldP spid="35" grpId="0" animBg="1"/>
      <p:bldP spid="35" grpId="1" animBg="1"/>
      <p:bldP spid="34" grpId="0" animBg="1"/>
      <p:bldP spid="34" grpId="1" animBg="1"/>
      <p:bldP spid="69" grpId="0" animBg="1"/>
      <p:bldP spid="69" grpId="1" animBg="1"/>
      <p:bldP spid="70" grpId="0" animBg="1"/>
      <p:bldP spid="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4124" cy="1143000"/>
          </a:xfrm>
        </p:spPr>
        <p:txBody>
          <a:bodyPr/>
          <a:lstStyle/>
          <a:p>
            <a:r>
              <a:rPr lang="en-US" dirty="0" smtClean="0"/>
              <a:t>Spherical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3946"/>
            <a:ext cx="8991600" cy="4912218"/>
          </a:xfrm>
        </p:spPr>
        <p:txBody>
          <a:bodyPr/>
          <a:lstStyle/>
          <a:p>
            <a:r>
              <a:rPr lang="en-US" sz="2800" dirty="0" smtClean="0"/>
              <a:t>linear projection -&gt; spherical partitioning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800" dirty="0"/>
              <a:t>A</a:t>
            </a:r>
            <a:r>
              <a:rPr lang="en-US" sz="2800" dirty="0" smtClean="0"/>
              <a:t>symmetrical bits: matching hash bit +1 is more important</a:t>
            </a:r>
          </a:p>
          <a:p>
            <a:r>
              <a:rPr lang="en-US" sz="2800" dirty="0" smtClean="0"/>
              <a:t>Learning: find optimal spheres (center, radius) in the space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E55E4-F38B-4299-81F5-DBE8799C708D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0" y="3503963"/>
            <a:ext cx="7110249" cy="279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8" y="1708367"/>
            <a:ext cx="3982540" cy="7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3504" y="819807"/>
            <a:ext cx="2575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Heo</a:t>
            </a:r>
            <a:r>
              <a:rPr lang="en-US" sz="1200" dirty="0" smtClean="0">
                <a:solidFill>
                  <a:prstClr val="black"/>
                </a:solidFill>
              </a:rPr>
              <a:t>, Lee, He, Chang, Yoon, CVPR 2012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714"/>
          </a:xfrm>
        </p:spPr>
        <p:txBody>
          <a:bodyPr/>
          <a:lstStyle/>
          <a:p>
            <a:r>
              <a:rPr lang="en-US" dirty="0" smtClean="0"/>
              <a:t>Spherical Hashing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3" y="1056290"/>
            <a:ext cx="8229600" cy="5164467"/>
          </a:xfrm>
        </p:spPr>
        <p:txBody>
          <a:bodyPr/>
          <a:lstStyle/>
          <a:p>
            <a:r>
              <a:rPr lang="en-US" sz="2800" dirty="0" smtClean="0"/>
              <a:t>1 Million Images: GIST 384-D features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E55E4-F38B-4299-81F5-DBE8799C708D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3" y="1662606"/>
            <a:ext cx="65722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7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6425"/>
            <a:ext cx="8229600" cy="1096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cs typeface="Arial" charset="0"/>
              </a:rPr>
              <a:t>Point-to-Point Search vs. </a:t>
            </a:r>
            <a:br>
              <a:rPr lang="en-US" altLang="zh-CN" dirty="0" smtClean="0">
                <a:cs typeface="Arial" charset="0"/>
              </a:rPr>
            </a:br>
            <a:r>
              <a:rPr lang="en-US" altLang="zh-CN" dirty="0" smtClean="0">
                <a:cs typeface="Arial" charset="0"/>
              </a:rPr>
              <a:t>Point-to-</a:t>
            </a:r>
            <a:r>
              <a:rPr lang="en-US" altLang="zh-CN" dirty="0" err="1" smtClean="0">
                <a:cs typeface="Arial" charset="0"/>
              </a:rPr>
              <a:t>Hyperplane</a:t>
            </a:r>
            <a:r>
              <a:rPr lang="en-US" altLang="zh-CN" dirty="0" smtClean="0">
                <a:cs typeface="Arial" charset="0"/>
              </a:rPr>
              <a:t> Search</a:t>
            </a:r>
            <a:br>
              <a:rPr lang="en-US" altLang="zh-CN" dirty="0" smtClean="0">
                <a:cs typeface="Arial" charset="0"/>
              </a:rPr>
            </a:br>
            <a:endParaRPr lang="en-US" altLang="zh-CN" dirty="0" smtClean="0"/>
          </a:p>
        </p:txBody>
      </p:sp>
      <p:grpSp>
        <p:nvGrpSpPr>
          <p:cNvPr id="49" name="Group 48"/>
          <p:cNvGrpSpPr>
            <a:grpSpLocks noChangeAspect="1"/>
          </p:cNvGrpSpPr>
          <p:nvPr/>
        </p:nvGrpSpPr>
        <p:grpSpPr bwMode="auto">
          <a:xfrm>
            <a:off x="444500" y="2111375"/>
            <a:ext cx="3136900" cy="3551238"/>
            <a:chOff x="1802057" y="9300646"/>
            <a:chExt cx="5228183" cy="5918528"/>
          </a:xfrm>
        </p:grpSpPr>
        <p:sp>
          <p:nvSpPr>
            <p:cNvPr id="50" name="Oval 49"/>
            <p:cNvSpPr/>
            <p:nvPr/>
          </p:nvSpPr>
          <p:spPr>
            <a:xfrm>
              <a:off x="3225520" y="13943926"/>
              <a:ext cx="539752" cy="542376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990041" y="9300646"/>
              <a:ext cx="539752" cy="539732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802057" y="10057329"/>
              <a:ext cx="539752" cy="539732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836582" y="10557375"/>
              <a:ext cx="539752" cy="539732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178023" y="10136701"/>
              <a:ext cx="539752" cy="539732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889371" y="11528362"/>
              <a:ext cx="539752" cy="539732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942544" y="12951771"/>
              <a:ext cx="539752" cy="54237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355167" y="11597151"/>
              <a:ext cx="539752" cy="539732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545539" y="12560201"/>
              <a:ext cx="539752" cy="539732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564316" y="11406657"/>
              <a:ext cx="539752" cy="539732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06330" y="14346079"/>
              <a:ext cx="3130030" cy="8730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prstClr val="black"/>
                  </a:solidFill>
                  <a:cs typeface="Arial" pitchFamily="34" charset="0"/>
                </a:rPr>
                <a:t>point query</a:t>
              </a:r>
              <a:endParaRPr lang="zh-CN" altLang="en-US" sz="2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40504" y="12322085"/>
              <a:ext cx="2489736" cy="1590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prstClr val="black"/>
                  </a:solidFill>
                  <a:cs typeface="Arial" pitchFamily="34" charset="0"/>
                </a:rPr>
                <a:t>nearest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prstClr val="black"/>
                  </a:solidFill>
                  <a:cs typeface="Arial" pitchFamily="34" charset="0"/>
                </a:rPr>
                <a:t>neighbor</a:t>
              </a:r>
              <a:endParaRPr lang="zh-CN" altLang="en-US" sz="2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 bwMode="auto">
          <a:xfrm>
            <a:off x="4106863" y="1973263"/>
            <a:ext cx="4795837" cy="3352800"/>
            <a:chOff x="7343851" y="9330277"/>
            <a:chExt cx="7992888" cy="5586993"/>
          </a:xfrm>
        </p:grpSpPr>
        <p:sp>
          <p:nvSpPr>
            <p:cNvPr id="63" name="Flowchart: Data 62"/>
            <p:cNvSpPr/>
            <p:nvPr/>
          </p:nvSpPr>
          <p:spPr>
            <a:xfrm>
              <a:off x="7343851" y="12433279"/>
              <a:ext cx="7992888" cy="2483991"/>
            </a:xfrm>
            <a:prstGeom prst="flowChartInputOutpu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11307223" y="10420164"/>
              <a:ext cx="0" cy="3240561"/>
            </a:xfrm>
            <a:prstGeom prst="straightConnector1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6" name="Picture 4" descr="C:\Media\fig_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81314" y="10024656"/>
              <a:ext cx="502920" cy="308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8" descr="C:\Media\fig_6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37638" y="12581347"/>
              <a:ext cx="81153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Box 66"/>
            <p:cNvSpPr txBox="1"/>
            <p:nvPr/>
          </p:nvSpPr>
          <p:spPr>
            <a:xfrm>
              <a:off x="11806262" y="12830449"/>
              <a:ext cx="3188159" cy="15898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cs typeface="Arial" pitchFamily="34" charset="0"/>
                </a:rPr>
                <a:t>hyperplane</a:t>
              </a:r>
              <a:r>
                <a:rPr lang="en-US" altLang="zh-CN" sz="2800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prstClr val="black"/>
                  </a:solidFill>
                  <a:cs typeface="Arial" pitchFamily="34" charset="0"/>
                </a:rPr>
                <a:t>query</a:t>
              </a:r>
              <a:endParaRPr lang="zh-CN" altLang="en-US" sz="2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0336223" y="10380483"/>
              <a:ext cx="539738" cy="539653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9367869" y="11097375"/>
              <a:ext cx="539738" cy="539653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0502907" y="11798394"/>
              <a:ext cx="539738" cy="539653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1825795" y="11298422"/>
              <a:ext cx="539738" cy="539653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9598052" y="12184616"/>
              <a:ext cx="539738" cy="539653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0010793" y="13033776"/>
              <a:ext cx="539738" cy="53965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2251764" y="14269157"/>
              <a:ext cx="539738" cy="539653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902315" y="14052238"/>
              <a:ext cx="539738" cy="542299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251764" y="12306302"/>
              <a:ext cx="539738" cy="539653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24843" y="12644908"/>
              <a:ext cx="2489674" cy="15898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prstClr val="black"/>
                  </a:solidFill>
                  <a:cs typeface="Arial" pitchFamily="34" charset="0"/>
                </a:rPr>
                <a:t>nearest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prstClr val="black"/>
                  </a:solidFill>
                  <a:cs typeface="Arial" pitchFamily="34" charset="0"/>
                </a:rPr>
                <a:t>neighbor</a:t>
              </a:r>
              <a:endParaRPr lang="zh-CN" altLang="en-US" sz="2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664402" y="9330277"/>
              <a:ext cx="2047831" cy="15898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prstClr val="black"/>
                  </a:solidFill>
                  <a:cs typeface="Arial" pitchFamily="34" charset="0"/>
                </a:rPr>
                <a:t>normal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>
                  <a:solidFill>
                    <a:prstClr val="black"/>
                  </a:solidFill>
                  <a:cs typeface="Arial" pitchFamily="34" charset="0"/>
                </a:rPr>
                <a:t>vector</a:t>
              </a:r>
              <a:endParaRPr lang="zh-CN" altLang="en-US" sz="2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502B5-F742-4C42-B9FF-B8C08F426CF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70C0"/>
                </a:solidFill>
              </a:rPr>
              <a:t>Hashing Principle: </a:t>
            </a:r>
            <a:br>
              <a:rPr lang="en-US" altLang="zh-CN" b="1" smtClean="0">
                <a:solidFill>
                  <a:srgbClr val="0070C0"/>
                </a:solidFill>
              </a:rPr>
            </a:br>
            <a:r>
              <a:rPr lang="en-US" altLang="zh-CN" b="1" smtClean="0">
                <a:solidFill>
                  <a:srgbClr val="0070C0"/>
                </a:solidFill>
              </a:rPr>
              <a:t>Point-to-Hyperplane Angle</a:t>
            </a: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983" y="2193640"/>
            <a:ext cx="465931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Media\ICML_prepare\icml_figs\icml_fi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2792" y="4899521"/>
            <a:ext cx="2853217" cy="3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502B5-F742-4C42-B9FF-B8C08F426CF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66993" cy="939307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70C0"/>
                </a:solidFill>
              </a:rPr>
              <a:t>Bilinear Hashing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52202" y="4198611"/>
            <a:ext cx="8001000" cy="594108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0070C0"/>
                </a:solidFill>
                <a:cs typeface="Arial" charset="0"/>
              </a:rPr>
              <a:t>bilinear</a:t>
            </a:r>
            <a:r>
              <a:rPr lang="en-US" altLang="zh-CN" sz="2400" dirty="0" smtClean="0">
                <a:solidFill>
                  <a:srgbClr val="0070C0"/>
                </a:solidFill>
                <a:cs typeface="Arial" charset="0"/>
              </a:rPr>
              <a:t> hash bit: +1 for || points, -1 for ┴</a:t>
            </a:r>
            <a:r>
              <a:rPr lang="en-US" altLang="zh-CN" sz="2400" dirty="0" smtClean="0"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cs typeface="Arial" charset="0"/>
              </a:rPr>
              <a:t>points</a:t>
            </a:r>
            <a:endParaRPr lang="en-US" altLang="zh-CN" sz="2800" dirty="0" smtClean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820957" y="1455683"/>
            <a:ext cx="7543800" cy="1143000"/>
            <a:chOff x="838200" y="2362200"/>
            <a:chExt cx="7543800" cy="1143000"/>
          </a:xfrm>
        </p:grpSpPr>
        <p:pic>
          <p:nvPicPr>
            <p:cNvPr id="22537" name="Picture 2" descr="C:\Media\ICML_prepare\icml_figs\icml_fig4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3428" y="2986314"/>
              <a:ext cx="7340917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838200" y="2387600"/>
              <a:ext cx="4873625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 smtClean="0">
                  <a:solidFill>
                    <a:srgbClr val="0070C0"/>
                  </a:solidFill>
                  <a:cs typeface="Arial" pitchFamily="34" charset="0"/>
                </a:rPr>
                <a:t>Bilinear-Hyperplane Hash </a:t>
              </a:r>
              <a:r>
                <a:rPr lang="en-US" altLang="zh-CN" sz="2400" b="1" dirty="0">
                  <a:solidFill>
                    <a:srgbClr val="0070C0"/>
                  </a:solidFill>
                  <a:cs typeface="Arial" pitchFamily="34" charset="0"/>
                </a:rPr>
                <a:t>(BH-Hash) </a:t>
              </a:r>
              <a:endParaRPr lang="zh-CN" altLang="en-US" sz="2400" b="1" dirty="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8200" y="2362200"/>
              <a:ext cx="75438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502B5-F742-4C42-B9FF-B8C08F426CF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1653" y="2490186"/>
            <a:ext cx="2579424" cy="1230478"/>
            <a:chOff x="593184" y="3609536"/>
            <a:chExt cx="2579424" cy="171726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586132" y="3609536"/>
              <a:ext cx="0" cy="936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93184" y="4495800"/>
              <a:ext cx="25794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0070C0"/>
                  </a:solidFill>
                  <a:cs typeface="Arial" charset="0"/>
                </a:rPr>
                <a:t>query normal </a:t>
              </a:r>
              <a:r>
                <a:rPr lang="en-US" altLang="zh-CN" sz="2400" b="1" dirty="0" smtClean="0">
                  <a:solidFill>
                    <a:srgbClr val="0070C0"/>
                  </a:solidFill>
                  <a:cs typeface="Arial" charset="0"/>
                </a:rPr>
                <a:t>w</a:t>
              </a:r>
              <a:r>
                <a:rPr lang="en-US" altLang="zh-CN" sz="2400" dirty="0" smtClean="0">
                  <a:solidFill>
                    <a:srgbClr val="0070C0"/>
                  </a:solidFill>
                  <a:cs typeface="Arial" charset="0"/>
                </a:rPr>
                <a:t> or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0070C0"/>
                  </a:solidFill>
                  <a:cs typeface="Arial" charset="0"/>
                </a:rPr>
                <a:t>database point </a:t>
              </a:r>
              <a:r>
                <a:rPr lang="en-US" altLang="zh-CN" sz="2400" b="1" dirty="0" smtClean="0">
                  <a:solidFill>
                    <a:srgbClr val="0070C0"/>
                  </a:solidFill>
                  <a:cs typeface="Arial" charset="0"/>
                </a:rPr>
                <a:t>x</a:t>
              </a:r>
              <a:endParaRPr lang="zh-CN" altLang="en-US" sz="2400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67317" y="2476118"/>
            <a:ext cx="3711209" cy="1307608"/>
            <a:chOff x="4298848" y="3595468"/>
            <a:chExt cx="3711209" cy="1463985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562600" y="3595468"/>
              <a:ext cx="228600" cy="10527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791200" y="3595468"/>
              <a:ext cx="180536" cy="10527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298848" y="4597788"/>
              <a:ext cx="3711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0070C0"/>
                  </a:solidFill>
                  <a:cs typeface="Arial" charset="0"/>
                </a:rPr>
                <a:t>2 random projection vectors</a:t>
              </a:r>
              <a:endParaRPr lang="zh-CN" altLang="en-US" sz="2400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42689" y="677919"/>
            <a:ext cx="2455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Liu, Jun, Kumar, Chang, ICML12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70C0"/>
                </a:solidFill>
              </a:rPr>
              <a:t>A Single Bit of Bilinear Hash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502B5-F742-4C42-B9FF-B8C08F426CF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lowchart: Data 15"/>
          <p:cNvSpPr/>
          <p:nvPr/>
        </p:nvSpPr>
        <p:spPr bwMode="auto">
          <a:xfrm>
            <a:off x="151303" y="3250153"/>
            <a:ext cx="4795837" cy="1033463"/>
          </a:xfrm>
          <a:prstGeom prst="flowChartInputOutp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529378" y="1816978"/>
            <a:ext cx="0" cy="194468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C:\Media\fig_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725" y="3338732"/>
            <a:ext cx="486929" cy="32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" name="Group 90"/>
          <p:cNvGrpSpPr/>
          <p:nvPr/>
        </p:nvGrpSpPr>
        <p:grpSpPr>
          <a:xfrm>
            <a:off x="1446703" y="2153528"/>
            <a:ext cx="2286000" cy="3276600"/>
            <a:chOff x="1348227" y="2153528"/>
            <a:chExt cx="2286000" cy="3276600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1348227" y="2153528"/>
              <a:ext cx="1066800" cy="1600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15027" y="3739660"/>
              <a:ext cx="381000" cy="5334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796027" y="4273060"/>
              <a:ext cx="838200" cy="1157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151367" y="2153528"/>
            <a:ext cx="2809936" cy="3200400"/>
            <a:chOff x="1052891" y="2153528"/>
            <a:chExt cx="2809936" cy="3200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429095" y="2153528"/>
              <a:ext cx="1433732" cy="16084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909763" y="3753728"/>
              <a:ext cx="533400" cy="6096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052891" y="4283616"/>
              <a:ext cx="927735" cy="1070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" descr="C:\Media\fig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724" y="1620128"/>
            <a:ext cx="301759" cy="18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144251" y="173618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</a:t>
            </a:r>
            <a:endParaRPr lang="zh-CN" alt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31473" y="18026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v</a:t>
            </a:r>
            <a:endParaRPr lang="zh-CN" altLang="en-US" sz="28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19332" y="2167596"/>
            <a:ext cx="4309404" cy="3280112"/>
            <a:chOff x="420856" y="2167596"/>
            <a:chExt cx="4309404" cy="3280112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420856" y="2175804"/>
              <a:ext cx="4309404" cy="296828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87324" y="2167596"/>
              <a:ext cx="3810000" cy="328011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 noChangeAspect="1"/>
            </p:cNvCxnSpPr>
            <p:nvPr/>
          </p:nvCxnSpPr>
          <p:spPr>
            <a:xfrm>
              <a:off x="2195732" y="3892069"/>
              <a:ext cx="195854" cy="2899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376268" y="4024532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202820" y="3290560"/>
              <a:ext cx="228600" cy="292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431420" y="3304520"/>
              <a:ext cx="235580" cy="2006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68816" y="2105463"/>
            <a:ext cx="4749016" cy="3289497"/>
            <a:chOff x="70340" y="4086663"/>
            <a:chExt cx="4749016" cy="3289497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923999" y="4323397"/>
              <a:ext cx="339725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black"/>
                  </a:solidFill>
                  <a:cs typeface="Arial" charset="0"/>
                </a:rPr>
                <a:t>1</a:t>
              </a:r>
              <a:endParaRPr lang="zh-CN" alt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70340" y="5747824"/>
              <a:ext cx="4301196" cy="1628336"/>
            </a:xfrm>
            <a:prstGeom prst="triangle">
              <a:avLst>
                <a:gd name="adj" fmla="val 55167"/>
              </a:avLst>
            </a:prstGeom>
            <a:solidFill>
              <a:srgbClr val="00206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/>
          </p:nvSpPr>
          <p:spPr>
            <a:xfrm rot="10800000">
              <a:off x="518160" y="4086663"/>
              <a:ext cx="4301196" cy="1628336"/>
            </a:xfrm>
            <a:prstGeom prst="triangle">
              <a:avLst>
                <a:gd name="adj" fmla="val 55167"/>
              </a:avLst>
            </a:prstGeom>
            <a:solidFill>
              <a:srgbClr val="00206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2209800" y="6472237"/>
              <a:ext cx="339725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black"/>
                  </a:solidFill>
                  <a:cs typeface="Arial" charset="0"/>
                </a:rPr>
                <a:t>1</a:t>
              </a:r>
              <a:endParaRPr lang="zh-CN" alt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11593" y="1815435"/>
            <a:ext cx="4846918" cy="3893012"/>
            <a:chOff x="13117" y="1815435"/>
            <a:chExt cx="4846918" cy="3893012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1060940" y="3505200"/>
              <a:ext cx="434975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black"/>
                  </a:solidFill>
                  <a:cs typeface="Arial" charset="0"/>
                </a:rPr>
                <a:t>-1</a:t>
              </a:r>
              <a:endParaRPr lang="zh-CN" alt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3228485" y="3511060"/>
              <a:ext cx="434975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black"/>
                  </a:solidFill>
                  <a:cs typeface="Arial" charset="0"/>
                </a:rPr>
                <a:t>-1</a:t>
              </a:r>
              <a:endParaRPr lang="zh-CN" alt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Isosceles Triangle 98"/>
            <p:cNvSpPr/>
            <p:nvPr/>
          </p:nvSpPr>
          <p:spPr>
            <a:xfrm rot="16361324">
              <a:off x="1762934" y="2611347"/>
              <a:ext cx="3776965" cy="2417236"/>
            </a:xfrm>
            <a:prstGeom prst="triangl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00" name="Isosceles Triangle 99"/>
            <p:cNvSpPr/>
            <p:nvPr/>
          </p:nvSpPr>
          <p:spPr>
            <a:xfrm rot="5627309">
              <a:off x="-666748" y="2495300"/>
              <a:ext cx="3776965" cy="2417236"/>
            </a:xfrm>
            <a:prstGeom prst="triangl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CVPR12\icml_fig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1816" y="1940180"/>
            <a:ext cx="3874770" cy="1068705"/>
          </a:xfrm>
          <a:prstGeom prst="rect">
            <a:avLst/>
          </a:prstGeom>
          <a:noFill/>
        </p:spPr>
      </p:pic>
      <p:grpSp>
        <p:nvGrpSpPr>
          <p:cNvPr id="111" name="Group 110"/>
          <p:cNvGrpSpPr/>
          <p:nvPr/>
        </p:nvGrpSpPr>
        <p:grpSpPr>
          <a:xfrm>
            <a:off x="2528668" y="1329396"/>
            <a:ext cx="6559060" cy="2804458"/>
            <a:chOff x="2528668" y="1329396"/>
            <a:chExt cx="6559060" cy="2804458"/>
          </a:xfrm>
        </p:grpSpPr>
        <p:grpSp>
          <p:nvGrpSpPr>
            <p:cNvPr id="105" name="Group 104"/>
            <p:cNvGrpSpPr/>
            <p:nvPr/>
          </p:nvGrpSpPr>
          <p:grpSpPr>
            <a:xfrm>
              <a:off x="2528668" y="1329396"/>
              <a:ext cx="1187362" cy="2418472"/>
              <a:chOff x="5957668" y="1329396"/>
              <a:chExt cx="1187362" cy="2418472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5957668" y="1766668"/>
                <a:ext cx="838200" cy="1981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631748" y="1329396"/>
                <a:ext cx="5132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altLang="zh-CN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zh-CN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28" name="Picture 4" descr="C:\CVPR12\icml_fig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5798" y="3459484"/>
              <a:ext cx="4011930" cy="674370"/>
            </a:xfrm>
            <a:prstGeom prst="rect">
              <a:avLst/>
            </a:prstGeom>
            <a:noFill/>
          </p:spPr>
        </p:pic>
      </p:grpSp>
      <p:grpSp>
        <p:nvGrpSpPr>
          <p:cNvPr id="112" name="Group 111"/>
          <p:cNvGrpSpPr/>
          <p:nvPr/>
        </p:nvGrpSpPr>
        <p:grpSpPr>
          <a:xfrm>
            <a:off x="2502880" y="2771336"/>
            <a:ext cx="6598916" cy="2494962"/>
            <a:chOff x="2502880" y="2771336"/>
            <a:chExt cx="6598916" cy="2494962"/>
          </a:xfrm>
        </p:grpSpPr>
        <p:grpSp>
          <p:nvGrpSpPr>
            <p:cNvPr id="110" name="Group 109"/>
            <p:cNvGrpSpPr/>
            <p:nvPr/>
          </p:nvGrpSpPr>
          <p:grpSpPr>
            <a:xfrm>
              <a:off x="2502880" y="2771336"/>
              <a:ext cx="2748870" cy="998808"/>
              <a:chOff x="5943600" y="2672860"/>
              <a:chExt cx="2748870" cy="998808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8179188" y="2672860"/>
                <a:ext cx="5132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altLang="zh-CN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zh-CN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 flipV="1">
                <a:off x="5943600" y="2971800"/>
                <a:ext cx="2266072" cy="69986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9" name="Picture 5" descr="C:\CVPR12\icml_fig3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89866" y="4591928"/>
              <a:ext cx="4011930" cy="674370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2634764" y="4885086"/>
            <a:ext cx="892015" cy="1701134"/>
            <a:chOff x="2634764" y="4885086"/>
            <a:chExt cx="892015" cy="1701134"/>
          </a:xfrm>
        </p:grpSpPr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>
              <a:off x="2844800" y="6210300"/>
              <a:ext cx="284492" cy="375920"/>
              <a:chOff x="6392324" y="6038850"/>
              <a:chExt cx="237076" cy="4699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6400800" y="6051550"/>
                <a:ext cx="228600" cy="457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6392324" y="6038850"/>
                <a:ext cx="228600" cy="457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2634764" y="4885086"/>
              <a:ext cx="892015" cy="1365239"/>
              <a:chOff x="2634764" y="4885086"/>
              <a:chExt cx="892015" cy="1365239"/>
            </a:xfrm>
          </p:grpSpPr>
          <p:sp>
            <p:nvSpPr>
              <p:cNvPr id="125" name="Right Arrow 124"/>
              <p:cNvSpPr/>
              <p:nvPr/>
            </p:nvSpPr>
            <p:spPr>
              <a:xfrm rot="14708558">
                <a:off x="2360213" y="5159637"/>
                <a:ext cx="954830" cy="405728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641600" y="5788660"/>
                <a:ext cx="885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 smtClean="0">
                    <a:solidFill>
                      <a:srgbClr val="0070C0"/>
                    </a:solidFill>
                    <a:cs typeface="Arial" charset="0"/>
                  </a:rPr>
                  <a:t>// bin</a:t>
                </a:r>
                <a:endParaRPr lang="zh-CN" altLang="en-US" sz="2400" dirty="0">
                  <a:solidFill>
                    <a:srgbClr val="0070C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4822877" y="4766779"/>
            <a:ext cx="945664" cy="1772451"/>
            <a:chOff x="4860977" y="5090629"/>
            <a:chExt cx="945664" cy="1772451"/>
          </a:xfrm>
        </p:grpSpPr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5092700" y="6375400"/>
              <a:ext cx="548640" cy="487680"/>
              <a:chOff x="5105400" y="5867400"/>
              <a:chExt cx="457200" cy="609600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5105400" y="6172200"/>
                <a:ext cx="15240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5257800" y="5867400"/>
                <a:ext cx="304800" cy="609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4860977" y="5090629"/>
              <a:ext cx="945664" cy="1408616"/>
              <a:chOff x="4860977" y="5090629"/>
              <a:chExt cx="945664" cy="1408616"/>
            </a:xfrm>
          </p:grpSpPr>
          <p:sp>
            <p:nvSpPr>
              <p:cNvPr id="127" name="Right Arrow 126"/>
              <p:cNvSpPr/>
              <p:nvPr/>
            </p:nvSpPr>
            <p:spPr>
              <a:xfrm rot="14170672">
                <a:off x="4533138" y="5418468"/>
                <a:ext cx="1008798" cy="353120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871770" y="6037580"/>
                <a:ext cx="934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 smtClean="0">
                    <a:solidFill>
                      <a:srgbClr val="0070C0"/>
                    </a:solidFill>
                    <a:cs typeface="Arial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┴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cs typeface="Arial" charset="0"/>
                  </a:rPr>
                  <a:t> bin</a:t>
                </a:r>
                <a:endParaRPr lang="zh-CN" altLang="en-US" sz="2400" dirty="0">
                  <a:solidFill>
                    <a:srgbClr val="0070C0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39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70C0"/>
                </a:solidFill>
              </a:rPr>
              <a:t>Theoretical Collision Probability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253655" y="6356350"/>
            <a:ext cx="2133600" cy="365125"/>
          </a:xfrm>
        </p:spPr>
        <p:txBody>
          <a:bodyPr/>
          <a:lstStyle/>
          <a:p>
            <a:pPr>
              <a:defRPr/>
            </a:pPr>
            <a:fld id="{93C502B5-F742-4C42-B9FF-B8C08F426CF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92555" y="1408113"/>
            <a:ext cx="6638926" cy="1182687"/>
            <a:chOff x="1666875" y="1255713"/>
            <a:chExt cx="6638926" cy="1182687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682115" y="1867535"/>
              <a:ext cx="594303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 smtClean="0">
                  <a:solidFill>
                    <a:srgbClr val="0070C0"/>
                  </a:solidFill>
                  <a:cs typeface="Arial" pitchFamily="34" charset="0"/>
                </a:rPr>
                <a:t>highest </a:t>
              </a:r>
              <a:r>
                <a:rPr lang="en-US" altLang="zh-CN" sz="2400" dirty="0">
                  <a:solidFill>
                    <a:srgbClr val="0070C0"/>
                  </a:solidFill>
                  <a:cs typeface="Arial" pitchFamily="34" charset="0"/>
                </a:rPr>
                <a:t>collision probability </a:t>
              </a:r>
              <a:r>
                <a:rPr lang="en-US" altLang="zh-CN" sz="2400" dirty="0" smtClean="0">
                  <a:solidFill>
                    <a:srgbClr val="0070C0"/>
                  </a:solidFill>
                  <a:cs typeface="Arial" pitchFamily="34" charset="0"/>
                </a:rPr>
                <a:t>for active hashing</a:t>
              </a:r>
              <a:endParaRPr lang="zh-CN" alt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666875" y="1255713"/>
              <a:ext cx="6638926" cy="11826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CVPR12\icml_fig4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7360" y="1325880"/>
              <a:ext cx="6492240" cy="531495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1407686" y="2835958"/>
            <a:ext cx="5547009" cy="4022042"/>
            <a:chOff x="1708150" y="2835958"/>
            <a:chExt cx="5547009" cy="4022042"/>
          </a:xfrm>
        </p:grpSpPr>
        <p:pic>
          <p:nvPicPr>
            <p:cNvPr id="24585" name="Picture 15" descr="C:\Media\ICML_prepare\icml_figs\collision_prob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8150" y="2835958"/>
              <a:ext cx="5547009" cy="3953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 descr="C:\CVPR12\icml_fig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4224" y="6457950"/>
              <a:ext cx="577215" cy="40005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0" name="TextBox 19"/>
          <p:cNvSpPr txBox="1"/>
          <p:nvPr/>
        </p:nvSpPr>
        <p:spPr bwMode="auto">
          <a:xfrm>
            <a:off x="0" y="3026978"/>
            <a:ext cx="13546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FF0000"/>
                </a:solidFill>
                <a:cs typeface="Arial" charset="0"/>
              </a:rPr>
              <a:t>Double the collision </a:t>
            </a:r>
            <a:r>
              <a:rPr lang="en-US" altLang="zh-CN" dirty="0" err="1" smtClean="0">
                <a:solidFill>
                  <a:srgbClr val="FF0000"/>
                </a:solidFill>
                <a:cs typeface="Arial" charset="0"/>
              </a:rPr>
              <a:t>prob</a:t>
            </a:r>
            <a:endParaRPr lang="zh-CN" altLang="en-US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393355" y="3200400"/>
            <a:ext cx="1583997" cy="406400"/>
            <a:chOff x="6692900" y="3200400"/>
            <a:chExt cx="2505560" cy="406400"/>
          </a:xfrm>
        </p:grpSpPr>
        <p:sp>
          <p:nvSpPr>
            <p:cNvPr id="21" name="Right Brace 20"/>
            <p:cNvSpPr/>
            <p:nvPr/>
          </p:nvSpPr>
          <p:spPr>
            <a:xfrm>
              <a:off x="6692900" y="3225800"/>
              <a:ext cx="387600" cy="3810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86600" y="3200400"/>
              <a:ext cx="2111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prstClr val="black"/>
                  </a:solidFill>
                  <a:cs typeface="Arial" charset="0"/>
                </a:rPr>
                <a:t>Jain et al. ICML 2010</a:t>
              </a:r>
              <a:endParaRPr lang="zh-CN" altLang="en-US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 rot="20872375">
            <a:off x="1316436" y="3197313"/>
            <a:ext cx="466414" cy="124733"/>
          </a:xfrm>
          <a:prstGeom prst="rightArrow">
            <a:avLst/>
          </a:prstGeom>
          <a:solidFill>
            <a:srgbClr val="E65D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957282">
            <a:off x="951508" y="4235663"/>
            <a:ext cx="1141988" cy="171543"/>
          </a:xfrm>
          <a:prstGeom prst="rightArrow">
            <a:avLst/>
          </a:prstGeom>
          <a:solidFill>
            <a:srgbClr val="E65D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8532" y="4086444"/>
            <a:ext cx="2455468" cy="113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Active SVM Learning with Hyperplane Hashing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1117" cy="4525963"/>
          </a:xfrm>
        </p:spPr>
        <p:txBody>
          <a:bodyPr/>
          <a:lstStyle/>
          <a:p>
            <a:r>
              <a:rPr lang="en-US" dirty="0" smtClean="0"/>
              <a:t>Linear SVM Active Learning over 1 million data points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CVPR 2012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E55E4-F38B-4299-81F5-DBE8799C708D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0" descr="C:\Media\ICML_prepare\tiny_map_hamrad4_2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5240" y="1459741"/>
            <a:ext cx="5666774" cy="420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98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186"/>
            <a:ext cx="8229600" cy="48159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Compact hash code useful</a:t>
            </a:r>
          </a:p>
          <a:p>
            <a:pPr lvl="1"/>
            <a:r>
              <a:rPr lang="en-US" sz="2400" dirty="0" smtClean="0"/>
              <a:t>Fast computing on light clients</a:t>
            </a:r>
          </a:p>
          <a:p>
            <a:pPr lvl="1"/>
            <a:r>
              <a:rPr lang="en-US" sz="2400" dirty="0" smtClean="0"/>
              <a:t>Compact: 20-64 </a:t>
            </a:r>
            <a:r>
              <a:rPr lang="en-US" sz="2400" dirty="0"/>
              <a:t>bits per data point</a:t>
            </a:r>
          </a:p>
          <a:p>
            <a:pPr lvl="1"/>
            <a:r>
              <a:rPr lang="en-US" sz="2400" dirty="0" smtClean="0"/>
              <a:t>Fast search: O(1</a:t>
            </a:r>
            <a:r>
              <a:rPr lang="en-US" sz="2400" dirty="0"/>
              <a:t>) </a:t>
            </a:r>
            <a:r>
              <a:rPr lang="en-US" sz="2400" dirty="0" smtClean="0"/>
              <a:t>or </a:t>
            </a:r>
            <a:r>
              <a:rPr lang="en-US" sz="2400" dirty="0" err="1" smtClean="0"/>
              <a:t>sublinear</a:t>
            </a:r>
            <a:r>
              <a:rPr lang="en-US" sz="2400" dirty="0" smtClean="0"/>
              <a:t> search cost</a:t>
            </a:r>
          </a:p>
          <a:p>
            <a:r>
              <a:rPr lang="en-US" sz="2800" dirty="0" smtClean="0"/>
              <a:t>Recent work shows learning from data distributions and labels helps a lot</a:t>
            </a:r>
          </a:p>
          <a:p>
            <a:pPr lvl="1"/>
            <a:r>
              <a:rPr lang="en-US" sz="2400" dirty="0" smtClean="0"/>
              <a:t>PCA hash, graph hash, (semi-)supervised hash</a:t>
            </a:r>
          </a:p>
          <a:p>
            <a:r>
              <a:rPr lang="en-US" sz="2800" dirty="0" smtClean="0"/>
              <a:t>Novel forms of hashing</a:t>
            </a:r>
          </a:p>
          <a:p>
            <a:pPr lvl="1"/>
            <a:r>
              <a:rPr lang="en-US" sz="2400" dirty="0" smtClean="0"/>
              <a:t>spherical, hyperplane hashing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46664"/>
            <a:ext cx="7886700" cy="4679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 data set, predict </a:t>
            </a:r>
            <a:r>
              <a:rPr lang="en-US" dirty="0"/>
              <a:t>hashing </a:t>
            </a:r>
            <a:r>
              <a:rPr lang="en-US" dirty="0" smtClean="0"/>
              <a:t>performance </a:t>
            </a:r>
            <a:r>
              <a:rPr lang="en-US" sz="1900" dirty="0" smtClean="0"/>
              <a:t>(He, Kumar, Chang ICML ‘11)</a:t>
            </a:r>
          </a:p>
          <a:p>
            <a:pPr lvl="1"/>
            <a:r>
              <a:rPr lang="en-US" dirty="0" smtClean="0"/>
              <a:t>Depend on dimension, sparsity, data size, metrics</a:t>
            </a:r>
            <a:endParaRPr lang="en-US" dirty="0"/>
          </a:p>
          <a:p>
            <a:r>
              <a:rPr lang="en-US" dirty="0" smtClean="0"/>
              <a:t>Consider other constraints</a:t>
            </a:r>
          </a:p>
          <a:p>
            <a:pPr lvl="1"/>
            <a:r>
              <a:rPr lang="en-US" dirty="0"/>
              <a:t>Constrain quantitation distortion </a:t>
            </a:r>
            <a:br>
              <a:rPr lang="en-US" dirty="0"/>
            </a:br>
            <a:r>
              <a:rPr lang="en-US" sz="1900" dirty="0"/>
              <a:t>(Product Quantization, </a:t>
            </a:r>
            <a:r>
              <a:rPr lang="en-US" sz="1900" dirty="0" err="1"/>
              <a:t>Jegou</a:t>
            </a:r>
            <a:r>
              <a:rPr lang="en-US" sz="1900" dirty="0"/>
              <a:t>, </a:t>
            </a:r>
            <a:r>
              <a:rPr lang="en-US" sz="1900" dirty="0" err="1"/>
              <a:t>Douze</a:t>
            </a:r>
            <a:r>
              <a:rPr lang="en-US" sz="1900" dirty="0"/>
              <a:t>, </a:t>
            </a:r>
            <a:r>
              <a:rPr lang="en-US" sz="1900" dirty="0" err="1"/>
              <a:t>Schmid</a:t>
            </a:r>
            <a:r>
              <a:rPr lang="en-US" sz="1900" dirty="0"/>
              <a:t> ’11)</a:t>
            </a:r>
          </a:p>
          <a:p>
            <a:pPr lvl="1"/>
            <a:r>
              <a:rPr lang="en-US" dirty="0"/>
              <a:t>Verifying structure, e.g., </a:t>
            </a:r>
            <a:r>
              <a:rPr lang="en-US" dirty="0" smtClean="0"/>
              <a:t>spatial layout</a:t>
            </a:r>
            <a:endParaRPr lang="en-US" dirty="0"/>
          </a:p>
          <a:p>
            <a:pPr lvl="1"/>
            <a:r>
              <a:rPr lang="en-US" dirty="0" smtClean="0"/>
              <a:t>Higher order relations </a:t>
            </a:r>
            <a:br>
              <a:rPr lang="en-US" dirty="0" smtClean="0"/>
            </a:br>
            <a:r>
              <a:rPr lang="en-US" sz="1900" dirty="0" smtClean="0"/>
              <a:t>(rank order, </a:t>
            </a:r>
            <a:r>
              <a:rPr lang="en-US" sz="1900" dirty="0" err="1" smtClean="0"/>
              <a:t>Norouzi</a:t>
            </a:r>
            <a:r>
              <a:rPr lang="en-US" sz="1900" dirty="0" smtClean="0"/>
              <a:t>, Fleet, </a:t>
            </a:r>
            <a:r>
              <a:rPr lang="en-US" sz="1900" dirty="0" err="1" smtClean="0"/>
              <a:t>Salakhutdinov</a:t>
            </a:r>
            <a:r>
              <a:rPr lang="en-US" sz="1900" dirty="0" smtClean="0"/>
              <a:t>, ‘12)</a:t>
            </a:r>
            <a:endParaRPr lang="en-US" sz="2600" dirty="0" smtClean="0"/>
          </a:p>
          <a:p>
            <a:r>
              <a:rPr lang="en-US" dirty="0" smtClean="0"/>
              <a:t>Other forms of hashing </a:t>
            </a:r>
            <a:r>
              <a:rPr lang="en-US" dirty="0"/>
              <a:t>beyond point-to-point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586B-F8FA-46E9-9CC4-31E52DB07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452154"/>
            <a:ext cx="7048500" cy="314325"/>
          </a:xfrm>
        </p:spPr>
        <p:txBody>
          <a:bodyPr>
            <a:noAutofit/>
          </a:bodyPr>
          <a:lstStyle/>
          <a:p>
            <a:r>
              <a:rPr lang="en-CA" sz="4000" smtClean="0">
                <a:solidFill>
                  <a:schemeClr val="tx1"/>
                </a:solidFill>
              </a:rPr>
              <a:t>Challenges </a:t>
            </a:r>
            <a:r>
              <a:rPr lang="en-CA" sz="4000" dirty="0" smtClean="0">
                <a:solidFill>
                  <a:schemeClr val="tx1"/>
                </a:solidFill>
              </a:rPr>
              <a:t>for MVS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228" y="1143000"/>
            <a:ext cx="8267031" cy="5093732"/>
            <a:chOff x="359228" y="1143000"/>
            <a:chExt cx="8267031" cy="5093732"/>
          </a:xfrm>
        </p:grpSpPr>
        <p:grpSp>
          <p:nvGrpSpPr>
            <p:cNvPr id="2" name="Group 66"/>
            <p:cNvGrpSpPr/>
            <p:nvPr/>
          </p:nvGrpSpPr>
          <p:grpSpPr>
            <a:xfrm>
              <a:off x="6945086" y="1981593"/>
              <a:ext cx="1436914" cy="1752600"/>
              <a:chOff x="6945086" y="1981593"/>
              <a:chExt cx="1436914" cy="1752600"/>
            </a:xfrm>
          </p:grpSpPr>
          <p:pic>
            <p:nvPicPr>
              <p:cNvPr id="3078" name="Picture 6" descr="http://mercury.chem.pitt.edu/~sasha/LinuxFocus/common/images/article247/diag_samba_e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418" t="9440" r="80135" b="64601"/>
              <a:stretch>
                <a:fillRect/>
              </a:stretch>
            </p:blipFill>
            <p:spPr bwMode="auto">
              <a:xfrm>
                <a:off x="6945086" y="1981593"/>
                <a:ext cx="1274618" cy="1752600"/>
              </a:xfrm>
              <a:prstGeom prst="rect">
                <a:avLst/>
              </a:prstGeom>
              <a:noFill/>
            </p:spPr>
          </p:pic>
          <p:sp>
            <p:nvSpPr>
              <p:cNvPr id="66" name="Rectangle 65"/>
              <p:cNvSpPr/>
              <p:nvPr/>
            </p:nvSpPr>
            <p:spPr>
              <a:xfrm>
                <a:off x="8001000" y="26670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74" name="Picture 2" descr="Columbia University, New York City, New York. File Phot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228" y="1371600"/>
              <a:ext cx="2235200" cy="1676400"/>
            </a:xfrm>
            <a:prstGeom prst="rect">
              <a:avLst/>
            </a:prstGeom>
            <a:noFill/>
          </p:spPr>
        </p:pic>
        <p:pic>
          <p:nvPicPr>
            <p:cNvPr id="3076" name="Picture 4" descr="http://www.hydro.com.au/handson/students/images/110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0" y="1143000"/>
              <a:ext cx="1905000" cy="3810000"/>
            </a:xfrm>
            <a:prstGeom prst="rect">
              <a:avLst/>
            </a:prstGeom>
            <a:noFill/>
          </p:spPr>
        </p:pic>
        <p:grpSp>
          <p:nvGrpSpPr>
            <p:cNvPr id="3" name="Group 35"/>
            <p:cNvGrpSpPr/>
            <p:nvPr/>
          </p:nvGrpSpPr>
          <p:grpSpPr>
            <a:xfrm>
              <a:off x="6770916" y="3886593"/>
              <a:ext cx="1828800" cy="1871949"/>
              <a:chOff x="7010400" y="3309651"/>
              <a:chExt cx="1828800" cy="1871949"/>
            </a:xfrm>
          </p:grpSpPr>
          <p:sp>
            <p:nvSpPr>
              <p:cNvPr id="18" name="Flowchart: Magnetic Disk 17"/>
              <p:cNvSpPr/>
              <p:nvPr/>
            </p:nvSpPr>
            <p:spPr>
              <a:xfrm>
                <a:off x="7010400" y="3352800"/>
                <a:ext cx="1828800" cy="1828800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Picture 2" descr="F:\TRECVID2008\annotations_tv08\tv8.ann.poskf\Boat_Ship.ann\shot170_39_RKF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86600" y="4006468"/>
                <a:ext cx="715433" cy="594360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F:\TRECVID2008\annotations_tv08\tv8.ann.poskf\Boat_Ship.ann\shot2_42_RKF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023034" y="3994532"/>
                <a:ext cx="726440" cy="594360"/>
              </a:xfrm>
              <a:prstGeom prst="rect">
                <a:avLst/>
              </a:prstGeom>
              <a:noFill/>
            </p:spPr>
          </p:pic>
          <p:pic>
            <p:nvPicPr>
              <p:cNvPr id="22" name="Picture 8" descr="F:\TRECVID2008\annotations_tv08\tv8.ann.poskf\Street.ann\shot136_86_RKF.jpg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086600" y="4114800"/>
                <a:ext cx="539262" cy="594360"/>
              </a:xfrm>
              <a:prstGeom prst="rect">
                <a:avLst/>
              </a:prstGeom>
              <a:noFill/>
            </p:spPr>
          </p:pic>
          <p:pic>
            <p:nvPicPr>
              <p:cNvPr id="23" name="Picture 14" descr="F:\TRECVID2008\annotations_tv08\tv8.ann.poskf\Street.ann\shot94_199_RKF.jpg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229600" y="4267200"/>
                <a:ext cx="533400" cy="594360"/>
              </a:xfrm>
              <a:prstGeom prst="rect">
                <a:avLst/>
              </a:prstGeom>
              <a:noFill/>
            </p:spPr>
          </p:pic>
          <p:pic>
            <p:nvPicPr>
              <p:cNvPr id="25" name="Picture 23" descr="F:\TRECVID2008\annotations_tv08\tv8.ann.poskf\Demonstration_Or_Protest.ann\shot157_261_RKF.jpg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772400" y="4495800"/>
                <a:ext cx="609600" cy="594360"/>
              </a:xfrm>
              <a:prstGeom prst="rect">
                <a:avLst/>
              </a:prstGeom>
              <a:noFill/>
            </p:spPr>
          </p:pic>
          <p:pic>
            <p:nvPicPr>
              <p:cNvPr id="28" name="Picture 34" descr="D:\101_ObjectCategories\airplanes\image_0263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924800" y="4419600"/>
                <a:ext cx="784258" cy="462280"/>
              </a:xfrm>
              <a:prstGeom prst="rect">
                <a:avLst/>
              </a:prstGeom>
              <a:noFill/>
            </p:spPr>
          </p:pic>
          <p:pic>
            <p:nvPicPr>
              <p:cNvPr id="29" name="Picture 37" descr="D:\101_ObjectCategories\panda\image_0024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162800" y="4419600"/>
                <a:ext cx="598351" cy="594360"/>
              </a:xfrm>
              <a:prstGeom prst="rect">
                <a:avLst/>
              </a:prstGeom>
              <a:noFill/>
            </p:spPr>
          </p:pic>
          <p:pic>
            <p:nvPicPr>
              <p:cNvPr id="30" name="Picture 41" descr="D:\101_ObjectCategories\panda\image_0007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620000" y="4038600"/>
                <a:ext cx="501241" cy="594360"/>
              </a:xfrm>
              <a:prstGeom prst="rect">
                <a:avLst/>
              </a:prstGeom>
              <a:noFill/>
            </p:spPr>
          </p:pic>
          <p:pic>
            <p:nvPicPr>
              <p:cNvPr id="24" name="Picture 17" descr="F:\TRECVID2008\annotations_tv08\tv8.ann.poskf\Demonstration_Or_Protest.ann\shot211_59_RKF.jpg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391400" y="4495800"/>
                <a:ext cx="533400" cy="594360"/>
              </a:xfrm>
              <a:prstGeom prst="rect">
                <a:avLst/>
              </a:prstGeom>
              <a:noFill/>
            </p:spPr>
          </p:pic>
          <p:sp>
            <p:nvSpPr>
              <p:cNvPr id="417800" name="Text Box 8"/>
              <p:cNvSpPr txBox="1">
                <a:spLocks noChangeArrowheads="1"/>
              </p:cNvSpPr>
              <p:nvPr/>
            </p:nvSpPr>
            <p:spPr bwMode="auto">
              <a:xfrm>
                <a:off x="7260115" y="3309651"/>
                <a:ext cx="13716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dirty="0" smtClean="0">
                    <a:solidFill>
                      <a:prstClr val="black"/>
                    </a:solidFill>
                    <a:latin typeface="Arial" charset="0"/>
                  </a:rPr>
                  <a:t>Image Database</a:t>
                </a:r>
                <a:endParaRPr lang="en-US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15"/>
            <p:cNvGrpSpPr/>
            <p:nvPr/>
          </p:nvGrpSpPr>
          <p:grpSpPr>
            <a:xfrm>
              <a:off x="435428" y="3733800"/>
              <a:ext cx="2082798" cy="2429931"/>
              <a:chOff x="2133600" y="2438400"/>
              <a:chExt cx="2082798" cy="2429931"/>
            </a:xfrm>
          </p:grpSpPr>
          <p:pic>
            <p:nvPicPr>
              <p:cNvPr id="14" name="Picture 4" descr="http://www.slashgear.com/wp-content/uploads/2009/01/dell_smartphone_mockup1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133600" y="2438400"/>
                <a:ext cx="2082798" cy="2429931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Columbia University, New York City, New York. File Photo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662237" y="2828926"/>
                <a:ext cx="941832" cy="838200"/>
              </a:xfrm>
              <a:prstGeom prst="rect">
                <a:avLst/>
              </a:prstGeom>
              <a:noFill/>
            </p:spPr>
          </p:pic>
        </p:grpSp>
        <p:sp>
          <p:nvSpPr>
            <p:cNvPr id="417801" name="Text Box 9"/>
            <p:cNvSpPr txBox="1">
              <a:spLocks noChangeArrowheads="1"/>
            </p:cNvSpPr>
            <p:nvPr/>
          </p:nvSpPr>
          <p:spPr bwMode="auto">
            <a:xfrm>
              <a:off x="457200" y="5867400"/>
              <a:ext cx="18733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dirty="0" smtClean="0">
                  <a:solidFill>
                    <a:prstClr val="black"/>
                  </a:solidFill>
                  <a:latin typeface="Arial" charset="0"/>
                </a:rPr>
                <a:t>1</a:t>
              </a:r>
              <a:r>
                <a:rPr lang="en-CA" dirty="0">
                  <a:solidFill>
                    <a:prstClr val="black"/>
                  </a:solidFill>
                  <a:latin typeface="Arial" charset="0"/>
                </a:rPr>
                <a:t>. Take </a:t>
              </a:r>
              <a:r>
                <a:rPr lang="en-CA" dirty="0" smtClean="0">
                  <a:solidFill>
                    <a:prstClr val="black"/>
                  </a:solidFill>
                  <a:latin typeface="Arial" charset="0"/>
                </a:rPr>
                <a:t>a picture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 flipH="1">
              <a:off x="342900" y="3086100"/>
              <a:ext cx="7620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1665514" y="3048000"/>
              <a:ext cx="91440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-419100" y="2171700"/>
              <a:ext cx="2438400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852714" y="2061030"/>
              <a:ext cx="2405745" cy="10486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Up Arrow 52"/>
            <p:cNvSpPr/>
            <p:nvPr/>
          </p:nvSpPr>
          <p:spPr>
            <a:xfrm>
              <a:off x="7467600" y="3657993"/>
              <a:ext cx="304800" cy="304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4" name="Picture 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33600" y="4419600"/>
              <a:ext cx="1539659" cy="49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7798" name="Text Box 6"/>
            <p:cNvSpPr txBox="1">
              <a:spLocks noChangeArrowheads="1"/>
            </p:cNvSpPr>
            <p:nvPr/>
          </p:nvSpPr>
          <p:spPr bwMode="auto">
            <a:xfrm>
              <a:off x="2296886" y="4855030"/>
              <a:ext cx="1524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28600" indent="-228600"/>
              <a:r>
                <a:rPr lang="en-CA" dirty="0">
                  <a:solidFill>
                    <a:prstClr val="black"/>
                  </a:solidFill>
                  <a:latin typeface="Arial" charset="0"/>
                </a:rPr>
                <a:t>2. </a:t>
              </a:r>
              <a:r>
                <a:rPr lang="en-CA" dirty="0" smtClean="0">
                  <a:solidFill>
                    <a:prstClr val="black"/>
                  </a:solidFill>
                  <a:latin typeface="Arial" charset="0"/>
                </a:rPr>
                <a:t>Image feature extraction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4038600" y="4648200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prstClr val="black"/>
                  </a:solidFill>
                  <a:latin typeface="Arial" charset="0"/>
                </a:rPr>
                <a:t>3. Send via mobile networks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5715000" y="2362200"/>
              <a:ext cx="16002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28600" indent="-228600"/>
              <a:r>
                <a:rPr lang="en-CA" dirty="0" smtClean="0">
                  <a:solidFill>
                    <a:prstClr val="black"/>
                  </a:solidFill>
                  <a:latin typeface="Arial" charset="0"/>
                </a:rPr>
                <a:t>4. Visual matching with database </a:t>
              </a:r>
              <a:r>
                <a:rPr lang="en-US" dirty="0" smtClean="0">
                  <a:solidFill>
                    <a:prstClr val="black"/>
                  </a:solidFill>
                  <a:latin typeface="Arial" charset="0"/>
                </a:rPr>
                <a:t>images</a:t>
              </a:r>
              <a:endParaRPr lang="en-CA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44886" y="1921328"/>
              <a:ext cx="1817914" cy="440872"/>
            </a:xfrm>
            <a:custGeom>
              <a:avLst/>
              <a:gdLst>
                <a:gd name="connsiteX0" fmla="*/ 0 w 1600200"/>
                <a:gd name="connsiteY0" fmla="*/ 5443 h 1518558"/>
                <a:gd name="connsiteX1" fmla="*/ 261257 w 1600200"/>
                <a:gd name="connsiteY1" fmla="*/ 81643 h 1518558"/>
                <a:gd name="connsiteX2" fmla="*/ 936171 w 1600200"/>
                <a:gd name="connsiteY2" fmla="*/ 495301 h 1518558"/>
                <a:gd name="connsiteX3" fmla="*/ 1600200 w 1600200"/>
                <a:gd name="connsiteY3" fmla="*/ 1518558 h 151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1518558">
                  <a:moveTo>
                    <a:pt x="0" y="5443"/>
                  </a:moveTo>
                  <a:cubicBezTo>
                    <a:pt x="52614" y="2721"/>
                    <a:pt x="105229" y="0"/>
                    <a:pt x="261257" y="81643"/>
                  </a:cubicBezTo>
                  <a:cubicBezTo>
                    <a:pt x="417285" y="163286"/>
                    <a:pt x="713014" y="255815"/>
                    <a:pt x="936171" y="495301"/>
                  </a:cubicBezTo>
                  <a:cubicBezTo>
                    <a:pt x="1159328" y="734787"/>
                    <a:pt x="1379764" y="1126672"/>
                    <a:pt x="1600200" y="1518558"/>
                  </a:cubicBezTo>
                </a:path>
              </a:pathLst>
            </a:custGeom>
            <a:ln w="34925"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7" name="Picture 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858000" y="4572000"/>
              <a:ext cx="1539659" cy="49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86600" y="4800600"/>
              <a:ext cx="1539659" cy="49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781800" y="5029200"/>
              <a:ext cx="1539659" cy="49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Freeform 33"/>
            <p:cNvSpPr/>
            <p:nvPr/>
          </p:nvSpPr>
          <p:spPr>
            <a:xfrm>
              <a:off x="2286000" y="1915886"/>
              <a:ext cx="1741714" cy="2122714"/>
            </a:xfrm>
            <a:custGeom>
              <a:avLst/>
              <a:gdLst>
                <a:gd name="connsiteX0" fmla="*/ 0 w 1807028"/>
                <a:gd name="connsiteY0" fmla="*/ 2699657 h 2761342"/>
                <a:gd name="connsiteX1" fmla="*/ 174171 w 1807028"/>
                <a:gd name="connsiteY1" fmla="*/ 2601685 h 2761342"/>
                <a:gd name="connsiteX2" fmla="*/ 805543 w 1807028"/>
                <a:gd name="connsiteY2" fmla="*/ 1741714 h 2761342"/>
                <a:gd name="connsiteX3" fmla="*/ 1230085 w 1807028"/>
                <a:gd name="connsiteY3" fmla="*/ 544285 h 2761342"/>
                <a:gd name="connsiteX4" fmla="*/ 1807028 w 1807028"/>
                <a:gd name="connsiteY4" fmla="*/ 0 h 276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7028" h="2761342">
                  <a:moveTo>
                    <a:pt x="0" y="2699657"/>
                  </a:moveTo>
                  <a:cubicBezTo>
                    <a:pt x="19957" y="2730499"/>
                    <a:pt x="39914" y="2761342"/>
                    <a:pt x="174171" y="2601685"/>
                  </a:cubicBezTo>
                  <a:cubicBezTo>
                    <a:pt x="308428" y="2442028"/>
                    <a:pt x="629557" y="2084614"/>
                    <a:pt x="805543" y="1741714"/>
                  </a:cubicBezTo>
                  <a:cubicBezTo>
                    <a:pt x="981529" y="1398814"/>
                    <a:pt x="1063171" y="834571"/>
                    <a:pt x="1230085" y="544285"/>
                  </a:cubicBezTo>
                  <a:cubicBezTo>
                    <a:pt x="1396999" y="253999"/>
                    <a:pt x="1602013" y="126999"/>
                    <a:pt x="1807028" y="0"/>
                  </a:cubicBezTo>
                </a:path>
              </a:pathLst>
            </a:custGeom>
            <a:ln w="34925"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0800000">
              <a:off x="5334000" y="1981200"/>
              <a:ext cx="1817914" cy="440872"/>
            </a:xfrm>
            <a:custGeom>
              <a:avLst/>
              <a:gdLst>
                <a:gd name="connsiteX0" fmla="*/ 0 w 1600200"/>
                <a:gd name="connsiteY0" fmla="*/ 5443 h 1518558"/>
                <a:gd name="connsiteX1" fmla="*/ 261257 w 1600200"/>
                <a:gd name="connsiteY1" fmla="*/ 81643 h 1518558"/>
                <a:gd name="connsiteX2" fmla="*/ 936171 w 1600200"/>
                <a:gd name="connsiteY2" fmla="*/ 495301 h 1518558"/>
                <a:gd name="connsiteX3" fmla="*/ 1600200 w 1600200"/>
                <a:gd name="connsiteY3" fmla="*/ 1518558 h 151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1518558">
                  <a:moveTo>
                    <a:pt x="0" y="5443"/>
                  </a:moveTo>
                  <a:cubicBezTo>
                    <a:pt x="52614" y="2721"/>
                    <a:pt x="105229" y="0"/>
                    <a:pt x="261257" y="81643"/>
                  </a:cubicBezTo>
                  <a:cubicBezTo>
                    <a:pt x="417285" y="163286"/>
                    <a:pt x="713014" y="255815"/>
                    <a:pt x="936171" y="495301"/>
                  </a:cubicBezTo>
                  <a:cubicBezTo>
                    <a:pt x="1159328" y="734787"/>
                    <a:pt x="1379764" y="1126672"/>
                    <a:pt x="1600200" y="1518558"/>
                  </a:cubicBezTo>
                </a:path>
              </a:pathLst>
            </a:custGeom>
            <a:ln w="34925"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2286000" y="2057400"/>
              <a:ext cx="1828800" cy="2133601"/>
            </a:xfrm>
            <a:custGeom>
              <a:avLst/>
              <a:gdLst>
                <a:gd name="connsiteX0" fmla="*/ 2296886 w 2296886"/>
                <a:gd name="connsiteY0" fmla="*/ 0 h 2286000"/>
                <a:gd name="connsiteX1" fmla="*/ 1839686 w 2296886"/>
                <a:gd name="connsiteY1" fmla="*/ 1132114 h 2286000"/>
                <a:gd name="connsiteX2" fmla="*/ 239486 w 2296886"/>
                <a:gd name="connsiteY2" fmla="*/ 2133600 h 2286000"/>
                <a:gd name="connsiteX3" fmla="*/ 0 w 2296886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886" h="2286000">
                  <a:moveTo>
                    <a:pt x="2296886" y="0"/>
                  </a:moveTo>
                  <a:cubicBezTo>
                    <a:pt x="2239736" y="388257"/>
                    <a:pt x="2182586" y="776514"/>
                    <a:pt x="1839686" y="1132114"/>
                  </a:cubicBezTo>
                  <a:cubicBezTo>
                    <a:pt x="1496786" y="1487714"/>
                    <a:pt x="239486" y="2133600"/>
                    <a:pt x="239486" y="2133600"/>
                  </a:cubicBezTo>
                  <a:lnTo>
                    <a:pt x="0" y="2286000"/>
                  </a:lnTo>
                </a:path>
              </a:pathLst>
            </a:custGeom>
            <a:ln w="34925">
              <a:solidFill>
                <a:schemeClr val="accent4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4014848" y="5316187"/>
              <a:ext cx="23859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prstClr val="black"/>
                  </a:solidFill>
                  <a:latin typeface="Arial" charset="0"/>
                </a:rPr>
                <a:t>5. Send results back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5" name="Group 75"/>
            <p:cNvGrpSpPr/>
            <p:nvPr/>
          </p:nvGrpSpPr>
          <p:grpSpPr>
            <a:xfrm>
              <a:off x="914400" y="4071256"/>
              <a:ext cx="1034142" cy="914400"/>
              <a:chOff x="1785258" y="4648200"/>
              <a:chExt cx="2340428" cy="1828800"/>
            </a:xfrm>
          </p:grpSpPr>
          <p:pic>
            <p:nvPicPr>
              <p:cNvPr id="72" name="Picture 4" descr="http://image09.webshots.com/9/7/92/84/126279284XpwJzf_ph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785258" y="5562600"/>
                <a:ext cx="112980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73" name="Picture 6" descr="http://www.ronsaari.com/stockImages/nyc/columbiaUniversityLowMemorialLibrary.jp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785258" y="4648200"/>
                <a:ext cx="115519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74" name="Picture 8" descr="http://www.z-mation.com/phpbb/files/ny_columbia_university_01_low_memorial_library1_120.jp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906486" y="5562600"/>
                <a:ext cx="121920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75" name="Picture 2" descr="http://sedac.ciesin.columbia.edu/lta/images/LowLibrary400x300captnTimesNewRoman8.jpg"/>
              <p:cNvPicPr>
                <a:picLocks noChangeArrowheads="1"/>
              </p:cNvPicPr>
              <p:nvPr/>
            </p:nvPicPr>
            <p:blipFill>
              <a:blip r:embed="rId21" cstate="print"/>
              <a:srcRect r="4000" b="20000"/>
              <a:stretch>
                <a:fillRect/>
              </a:stretch>
            </p:blipFill>
            <p:spPr bwMode="auto">
              <a:xfrm>
                <a:off x="2895600" y="4648200"/>
                <a:ext cx="1216152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</p:grpSp>
      <p:sp>
        <p:nvSpPr>
          <p:cNvPr id="7" name="Rectangle 6"/>
          <p:cNvSpPr/>
          <p:nvPr/>
        </p:nvSpPr>
        <p:spPr>
          <a:xfrm>
            <a:off x="283780" y="1103586"/>
            <a:ext cx="8592207" cy="556522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FFFFFF">
                <a:alpha val="7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5562" y="5306625"/>
            <a:ext cx="1876097" cy="835573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504D">
                    <a:lumMod val="75000"/>
                  </a:srgbClr>
                </a:solidFill>
              </a:rPr>
              <a:t>Limited power/memory/speed</a:t>
            </a:r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4145" y="3234519"/>
            <a:ext cx="1610436" cy="73454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504D">
                    <a:lumMod val="75000"/>
                  </a:srgbClr>
                </a:solidFill>
              </a:rPr>
              <a:t>Limited bandwidth</a:t>
            </a:r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10232" y="1177158"/>
            <a:ext cx="1624083" cy="835573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504D">
                    <a:lumMod val="75000"/>
                  </a:srgbClr>
                </a:solidFill>
              </a:rPr>
              <a:t>Large Database</a:t>
            </a:r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87949" y="1156295"/>
            <a:ext cx="1876097" cy="835573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504D">
                    <a:lumMod val="75000"/>
                  </a:srgbClr>
                </a:solidFill>
              </a:rPr>
              <a:t>But need fast response </a:t>
            </a:r>
            <a:br>
              <a:rPr lang="en-US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en-US" dirty="0" smtClean="0">
                <a:solidFill>
                  <a:srgbClr val="C0504D">
                    <a:lumMod val="75000"/>
                  </a:srgbClr>
                </a:solidFill>
              </a:rPr>
              <a:t>(&lt;  1-2 seconds)</a:t>
            </a:r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0" grpId="0" animBg="1"/>
      <p:bldP spid="51" grpId="0" animBg="1"/>
      <p:bldP spid="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9637"/>
          </a:xfrm>
        </p:spPr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709685"/>
            <a:ext cx="8577618" cy="59584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(Hash Based Mobile Product Search)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>
                <a:latin typeface="Calibri" pitchFamily="34" charset="0"/>
                <a:cs typeface="Calibri" pitchFamily="34" charset="0"/>
              </a:rPr>
              <a:t>J. He, T. Lin, J. </a:t>
            </a:r>
            <a:r>
              <a:rPr lang="en-US" sz="1300" dirty="0" err="1">
                <a:latin typeface="Calibri" pitchFamily="34" charset="0"/>
                <a:cs typeface="Calibri" pitchFamily="34" charset="0"/>
              </a:rPr>
              <a:t>Feng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, X. Liu, S.-F. Chang, Mobile Product Search with Bag of Hash Bits and Boundary Reranking, CVPR 2012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(ITQ: Iterative Quantization)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>
                <a:latin typeface="Calibri" pitchFamily="34" charset="0"/>
                <a:cs typeface="Calibri" pitchFamily="34" charset="0"/>
              </a:rPr>
              <a:t>Y. Gong and S. </a:t>
            </a:r>
            <a:r>
              <a:rPr lang="en-US" sz="1300" dirty="0" err="1">
                <a:latin typeface="Calibri" pitchFamily="34" charset="0"/>
                <a:cs typeface="Calibri" pitchFamily="34" charset="0"/>
              </a:rPr>
              <a:t>Lazebnik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, Iterative Quantization: A Procrustean Approach to Learning Binary Codes, CVPR 2011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(SPICA Hash)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 err="1">
                <a:latin typeface="Calibri" pitchFamily="34" charset="0"/>
                <a:cs typeface="Calibri" pitchFamily="34" charset="0"/>
              </a:rPr>
              <a:t>J.He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, R. </a:t>
            </a:r>
            <a:r>
              <a:rPr lang="en-US" sz="1300" dirty="0" err="1">
                <a:latin typeface="Calibri" pitchFamily="34" charset="0"/>
                <a:cs typeface="Calibri" pitchFamily="34" charset="0"/>
              </a:rPr>
              <a:t>Radhakrishnan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, S.-F. Chang, C. Bauer. Compact Hashing with Joint Optimization of Search Accuracy and Time. CVPR 2011.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SH: Spectral Hashing)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  <a:cs typeface="Calibri" pitchFamily="34" charset="0"/>
              </a:rPr>
              <a:t>Y. </a:t>
            </a:r>
            <a:r>
              <a:rPr lang="en-US" sz="1300" dirty="0" smtClean="0">
                <a:latin typeface="Calibri" pitchFamily="34" charset="0"/>
              </a:rPr>
              <a:t>Weiss, A. </a:t>
            </a:r>
            <a:r>
              <a:rPr lang="en-US" sz="1300" dirty="0" err="1" smtClean="0">
                <a:latin typeface="Calibri" pitchFamily="34" charset="0"/>
              </a:rPr>
              <a:t>Torralba</a:t>
            </a:r>
            <a:r>
              <a:rPr lang="en-US" sz="1300" dirty="0">
                <a:latin typeface="Calibri" pitchFamily="34" charset="0"/>
              </a:rPr>
              <a:t>, and </a:t>
            </a:r>
            <a:r>
              <a:rPr lang="en-US" sz="1300" dirty="0" smtClean="0">
                <a:latin typeface="Calibri" pitchFamily="34" charset="0"/>
              </a:rPr>
              <a:t>R. Fergus</a:t>
            </a:r>
            <a:r>
              <a:rPr lang="en-US" sz="1300" dirty="0">
                <a:latin typeface="Calibri" pitchFamily="34" charset="0"/>
              </a:rPr>
              <a:t>. "Spectral hashing." NIPS, 2008.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(AGH: Anchor Graph Hashing)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>
                <a:latin typeface="Calibri" pitchFamily="34" charset="0"/>
                <a:cs typeface="Calibri" pitchFamily="34" charset="0"/>
              </a:rPr>
              <a:t>W. Liu, J. Wang, S. Kumar, S.-F. Chang. Hashing with Graphs, ICML 2011.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(SSH: Semi-Supervised Hash)</a:t>
            </a:r>
            <a:b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300" dirty="0">
                <a:latin typeface="Calibri" pitchFamily="34" charset="0"/>
                <a:cs typeface="Calibri" pitchFamily="34" charset="0"/>
              </a:rPr>
              <a:t>J. Wang, S. Kumar, S.-F. Chang. Semi-Supervised Hashing for Scalable Image Retrieval. CVPR 2010.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(Sequential Projection)</a:t>
            </a:r>
            <a:b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300" dirty="0">
                <a:latin typeface="Calibri" pitchFamily="34" charset="0"/>
              </a:rPr>
              <a:t>J, Wang, S. Kumar, and S.-F. Chang. "Sequential projection learning for hashing with compact codes." </a:t>
            </a:r>
            <a:r>
              <a:rPr lang="en-US" sz="1300" dirty="0" smtClean="0">
                <a:latin typeface="Calibri" pitchFamily="34" charset="0"/>
              </a:rPr>
              <a:t>ICML, 2010</a:t>
            </a:r>
            <a:r>
              <a:rPr lang="en-US" sz="1300" dirty="0">
                <a:latin typeface="Calibri" pitchFamily="34" charset="0"/>
              </a:rPr>
              <a:t>.</a:t>
            </a:r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(KSH: Supervised Hashing with Kernels)</a:t>
            </a: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300" dirty="0">
                <a:latin typeface="Calibri" pitchFamily="34" charset="0"/>
                <a:cs typeface="Calibri" pitchFamily="34" charset="0"/>
              </a:rPr>
              <a:t>W. Liu, J. Wang, R. </a:t>
            </a:r>
            <a:r>
              <a:rPr lang="en-US" sz="1300" dirty="0" err="1">
                <a:latin typeface="Calibri" pitchFamily="34" charset="0"/>
                <a:cs typeface="Calibri" pitchFamily="34" charset="0"/>
              </a:rPr>
              <a:t>Ji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, Y. Jiang, and S.-F. Chang, Supervised Hashing with Kernels,</a:t>
            </a:r>
            <a:r>
              <a:rPr lang="nl-NL" sz="1300" dirty="0">
                <a:latin typeface="Calibri" pitchFamily="34" charset="0"/>
                <a:cs typeface="Calibri" pitchFamily="34" charset="0"/>
              </a:rPr>
              <a:t> CVPR 2012.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(Spherical Hashing)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  <a:cs typeface="Calibri" pitchFamily="34" charset="0"/>
              </a:rPr>
              <a:t>J.-P. </a:t>
            </a:r>
            <a:r>
              <a:rPr lang="en-US" sz="1300" dirty="0" err="1" smtClean="0">
                <a:latin typeface="Calibri" pitchFamily="34" charset="0"/>
              </a:rPr>
              <a:t>Heo</a:t>
            </a:r>
            <a:r>
              <a:rPr lang="en-US" sz="1300" dirty="0">
                <a:latin typeface="Calibri" pitchFamily="34" charset="0"/>
              </a:rPr>
              <a:t>, </a:t>
            </a:r>
            <a:r>
              <a:rPr lang="en-US" sz="1300" dirty="0" smtClean="0">
                <a:latin typeface="Calibri" pitchFamily="34" charset="0"/>
              </a:rPr>
              <a:t>Y. Lee</a:t>
            </a:r>
            <a:r>
              <a:rPr lang="en-US" sz="1300" dirty="0">
                <a:latin typeface="Calibri" pitchFamily="34" charset="0"/>
              </a:rPr>
              <a:t>, </a:t>
            </a:r>
            <a:r>
              <a:rPr lang="en-US" sz="1300" dirty="0" smtClean="0">
                <a:latin typeface="Calibri" pitchFamily="34" charset="0"/>
              </a:rPr>
              <a:t>J. He</a:t>
            </a:r>
            <a:r>
              <a:rPr lang="en-US" sz="1300" dirty="0">
                <a:latin typeface="Calibri" pitchFamily="34" charset="0"/>
              </a:rPr>
              <a:t>, </a:t>
            </a:r>
            <a:r>
              <a:rPr lang="en-US" sz="1300" dirty="0" smtClean="0">
                <a:latin typeface="Calibri" pitchFamily="34" charset="0"/>
              </a:rPr>
              <a:t>S.-F. Chang</a:t>
            </a:r>
            <a:r>
              <a:rPr lang="en-US" sz="1300" dirty="0">
                <a:latin typeface="Calibri" pitchFamily="34" charset="0"/>
              </a:rPr>
              <a:t>, and </a:t>
            </a:r>
            <a:r>
              <a:rPr lang="en-US" sz="1300" dirty="0" smtClean="0">
                <a:latin typeface="Calibri" pitchFamily="34" charset="0"/>
              </a:rPr>
              <a:t>S.-E. Yoon</a:t>
            </a:r>
            <a:r>
              <a:rPr lang="en-US" sz="1300" dirty="0">
                <a:latin typeface="Calibri" pitchFamily="34" charset="0"/>
              </a:rPr>
              <a:t>. "Spherical hashing." </a:t>
            </a:r>
            <a:r>
              <a:rPr lang="en-US" sz="1300" dirty="0" smtClean="0">
                <a:latin typeface="Calibri" pitchFamily="34" charset="0"/>
              </a:rPr>
              <a:t>CVPR, </a:t>
            </a:r>
            <a:r>
              <a:rPr lang="en-US" sz="1300" dirty="0">
                <a:latin typeface="Calibri" pitchFamily="34" charset="0"/>
              </a:rPr>
              <a:t>2012</a:t>
            </a:r>
            <a:r>
              <a:rPr lang="en-US" sz="1300" dirty="0" smtClean="0">
                <a:latin typeface="Calibri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Bilnear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Hashing</a:t>
            </a: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  <a:cs typeface="Calibri" pitchFamily="34" charset="0"/>
              </a:rPr>
              <a:t>W. </a:t>
            </a:r>
            <a:r>
              <a:rPr lang="en-US" sz="1300" dirty="0" smtClean="0">
                <a:latin typeface="Calibri" pitchFamily="34" charset="0"/>
              </a:rPr>
              <a:t>Liu, J. Wang</a:t>
            </a:r>
            <a:r>
              <a:rPr lang="en-US" sz="1300" dirty="0">
                <a:latin typeface="Calibri" pitchFamily="34" charset="0"/>
              </a:rPr>
              <a:t>, </a:t>
            </a:r>
            <a:r>
              <a:rPr lang="en-US" sz="1300" dirty="0" smtClean="0">
                <a:latin typeface="Calibri" pitchFamily="34" charset="0"/>
              </a:rPr>
              <a:t>Y. Mu</a:t>
            </a:r>
            <a:r>
              <a:rPr lang="en-US" sz="1300" dirty="0">
                <a:latin typeface="Calibri" pitchFamily="34" charset="0"/>
              </a:rPr>
              <a:t>, </a:t>
            </a:r>
            <a:r>
              <a:rPr lang="en-US" sz="1300" dirty="0" smtClean="0">
                <a:latin typeface="Calibri" pitchFamily="34" charset="0"/>
              </a:rPr>
              <a:t>S. Kumar</a:t>
            </a:r>
            <a:r>
              <a:rPr lang="en-US" sz="1300" dirty="0">
                <a:latin typeface="Calibri" pitchFamily="34" charset="0"/>
              </a:rPr>
              <a:t>, and </a:t>
            </a:r>
            <a:r>
              <a:rPr lang="en-US" sz="1300" dirty="0" smtClean="0">
                <a:latin typeface="Calibri" pitchFamily="34" charset="0"/>
              </a:rPr>
              <a:t>S.-F. Chang</a:t>
            </a:r>
            <a:r>
              <a:rPr lang="en-US" sz="1300" dirty="0">
                <a:latin typeface="Calibri" pitchFamily="34" charset="0"/>
              </a:rPr>
              <a:t>. "Compact hyperplane hashing with bilinear functions." </a:t>
            </a:r>
            <a:r>
              <a:rPr lang="en-US" sz="1300" i="1" dirty="0" smtClean="0">
                <a:latin typeface="Calibri" pitchFamily="34" charset="0"/>
              </a:rPr>
              <a:t>ICML, 2012.</a:t>
            </a:r>
            <a:endParaRPr lang="en-US" sz="13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83690" y="6245225"/>
            <a:ext cx="100311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F4542B0-5969-44E8-B826-C7E0E1394021}" type="slidenum">
              <a:rPr lang="en-US" altLang="zh-CN">
                <a:solidFill>
                  <a:srgbClr val="000000"/>
                </a:solidFill>
              </a:rPr>
              <a:pPr eaLnBrk="1" hangingPunct="1"/>
              <a:t>40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4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1057"/>
          </a:xfrm>
        </p:spPr>
        <p:txBody>
          <a:bodyPr/>
          <a:lstStyle/>
          <a:p>
            <a:r>
              <a:rPr lang="en-US" dirty="0" smtClean="0"/>
              <a:t>References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7922"/>
            <a:ext cx="8229600" cy="5927678"/>
          </a:xfrm>
        </p:spPr>
        <p:txBody>
          <a:bodyPr/>
          <a:lstStyle/>
          <a:p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(LSH: Locality Sensitive Hashing)</a:t>
            </a:r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</a:rPr>
              <a:t>A. </a:t>
            </a:r>
            <a:r>
              <a:rPr lang="en-US" sz="1300" dirty="0" err="1" smtClean="0">
                <a:latin typeface="Calibri" pitchFamily="34" charset="0"/>
              </a:rPr>
              <a:t>Gionis</a:t>
            </a:r>
            <a:r>
              <a:rPr lang="en-US" sz="1300" dirty="0" smtClean="0">
                <a:latin typeface="Calibri" pitchFamily="34" charset="0"/>
              </a:rPr>
              <a:t>, P. </a:t>
            </a:r>
            <a:r>
              <a:rPr lang="en-US" sz="1300" dirty="0" err="1" smtClean="0">
                <a:latin typeface="Calibri" pitchFamily="34" charset="0"/>
              </a:rPr>
              <a:t>Indyk</a:t>
            </a:r>
            <a:r>
              <a:rPr lang="en-US" sz="1300" dirty="0">
                <a:latin typeface="Calibri" pitchFamily="34" charset="0"/>
              </a:rPr>
              <a:t>, and </a:t>
            </a:r>
            <a:r>
              <a:rPr lang="en-US" sz="1300" dirty="0" smtClean="0">
                <a:latin typeface="Calibri" pitchFamily="34" charset="0"/>
              </a:rPr>
              <a:t>R. </a:t>
            </a:r>
            <a:r>
              <a:rPr lang="en-US" sz="1300" dirty="0" err="1" smtClean="0">
                <a:latin typeface="Calibri" pitchFamily="34" charset="0"/>
              </a:rPr>
              <a:t>Motwani</a:t>
            </a:r>
            <a:r>
              <a:rPr lang="en-US" sz="1300" dirty="0">
                <a:latin typeface="Calibri" pitchFamily="34" charset="0"/>
              </a:rPr>
              <a:t>. "Similarity search in high dimensions via hashing." In </a:t>
            </a:r>
            <a:r>
              <a:rPr lang="en-US" sz="1300" i="1" dirty="0">
                <a:latin typeface="Calibri" pitchFamily="34" charset="0"/>
              </a:rPr>
              <a:t>Proceedings of the International Conference on Very Large Data Bases</a:t>
            </a:r>
            <a:r>
              <a:rPr lang="en-US" sz="1300" dirty="0">
                <a:latin typeface="Calibri" pitchFamily="34" charset="0"/>
              </a:rPr>
              <a:t>, pp. 518-529. 1999.</a:t>
            </a:r>
          </a:p>
          <a:p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(Difficulty of Nearest Neighbor Search)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>
                <a:latin typeface="Calibri" pitchFamily="34" charset="0"/>
                <a:cs typeface="Calibri" pitchFamily="34" charset="0"/>
              </a:rPr>
              <a:t>J. He, S. Kumar, S.-F. Chang, On the Difficulty of Nearest Neighbor Search, ICML 2012.</a:t>
            </a:r>
          </a:p>
          <a:p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(KLSH: 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Kernelized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LSH)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 smtClean="0"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en-US" sz="1300" dirty="0" err="1" smtClean="0">
                <a:latin typeface="Calibri" pitchFamily="34" charset="0"/>
              </a:rPr>
              <a:t>Kulis</a:t>
            </a:r>
            <a:r>
              <a:rPr lang="en-US" sz="1300" dirty="0" smtClean="0">
                <a:latin typeface="Calibri" pitchFamily="34" charset="0"/>
              </a:rPr>
              <a:t>, </a:t>
            </a:r>
            <a:r>
              <a:rPr lang="en-US" sz="1300" dirty="0">
                <a:latin typeface="Calibri" pitchFamily="34" charset="0"/>
              </a:rPr>
              <a:t>and </a:t>
            </a:r>
            <a:r>
              <a:rPr lang="en-US" sz="1300" dirty="0" smtClean="0">
                <a:latin typeface="Calibri" pitchFamily="34" charset="0"/>
              </a:rPr>
              <a:t>K. </a:t>
            </a:r>
            <a:r>
              <a:rPr lang="en-US" sz="1300" dirty="0" err="1" smtClean="0">
                <a:latin typeface="Calibri" pitchFamily="34" charset="0"/>
              </a:rPr>
              <a:t>Grauman</a:t>
            </a:r>
            <a:r>
              <a:rPr lang="en-US" sz="1300" dirty="0">
                <a:latin typeface="Calibri" pitchFamily="34" charset="0"/>
              </a:rPr>
              <a:t>. "</a:t>
            </a:r>
            <a:r>
              <a:rPr lang="en-US" sz="1300" dirty="0" err="1">
                <a:latin typeface="Calibri" pitchFamily="34" charset="0"/>
              </a:rPr>
              <a:t>Kernelized</a:t>
            </a:r>
            <a:r>
              <a:rPr lang="en-US" sz="1300" dirty="0">
                <a:latin typeface="Calibri" pitchFamily="34" charset="0"/>
              </a:rPr>
              <a:t> locality-sensitive hashing for scalable image search." </a:t>
            </a:r>
            <a:r>
              <a:rPr lang="en-US" sz="1300" dirty="0" smtClean="0">
                <a:latin typeface="Calibri" pitchFamily="34" charset="0"/>
              </a:rPr>
              <a:t>ICCV, </a:t>
            </a:r>
            <a:r>
              <a:rPr lang="en-US" sz="1300" dirty="0">
                <a:latin typeface="Calibri" pitchFamily="34" charset="0"/>
              </a:rPr>
              <a:t>2009</a:t>
            </a:r>
            <a:r>
              <a:rPr lang="en-US" sz="1300" dirty="0" smtClean="0">
                <a:latin typeface="Calibri" pitchFamily="34" charset="0"/>
              </a:rPr>
              <a:t>.</a:t>
            </a:r>
          </a:p>
          <a:p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WeaklySH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  <a:cs typeface="Calibri" pitchFamily="34" charset="0"/>
              </a:rPr>
              <a:t>Y. </a:t>
            </a:r>
            <a:r>
              <a:rPr lang="en-US" sz="1300" dirty="0" smtClean="0">
                <a:latin typeface="Calibri" pitchFamily="34" charset="0"/>
              </a:rPr>
              <a:t>Mu, J. </a:t>
            </a:r>
            <a:r>
              <a:rPr lang="en-US" sz="1300" dirty="0" err="1" smtClean="0">
                <a:latin typeface="Calibri" pitchFamily="34" charset="0"/>
              </a:rPr>
              <a:t>Shen</a:t>
            </a:r>
            <a:r>
              <a:rPr lang="en-US" sz="1300" dirty="0">
                <a:latin typeface="Calibri" pitchFamily="34" charset="0"/>
              </a:rPr>
              <a:t>, and </a:t>
            </a:r>
            <a:r>
              <a:rPr lang="en-US" sz="1300" dirty="0" smtClean="0">
                <a:latin typeface="Calibri" pitchFamily="34" charset="0"/>
              </a:rPr>
              <a:t>S. Yan</a:t>
            </a:r>
            <a:r>
              <a:rPr lang="en-US" sz="1300" dirty="0">
                <a:latin typeface="Calibri" pitchFamily="34" charset="0"/>
              </a:rPr>
              <a:t>. "Weakly-supervised hashing in kernel space." </a:t>
            </a:r>
            <a:r>
              <a:rPr lang="en-US" sz="1300" dirty="0" smtClean="0">
                <a:latin typeface="Calibri" pitchFamily="34" charset="0"/>
              </a:rPr>
              <a:t>CVPR, </a:t>
            </a:r>
            <a:r>
              <a:rPr lang="en-US" sz="1300" dirty="0">
                <a:latin typeface="Calibri" pitchFamily="34" charset="0"/>
              </a:rPr>
              <a:t>2010</a:t>
            </a:r>
            <a:r>
              <a:rPr lang="en-US" sz="1300" dirty="0" smtClean="0">
                <a:latin typeface="Calibri" pitchFamily="34" charset="0"/>
              </a:rPr>
              <a:t>.</a:t>
            </a:r>
          </a:p>
          <a:p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(RBM: Restricted Boltzmann Machines, Semantic Hashing)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  <a:cs typeface="Calibri" pitchFamily="34" charset="0"/>
              </a:rPr>
              <a:t>R. </a:t>
            </a:r>
            <a:r>
              <a:rPr lang="en-US" sz="1300" dirty="0" err="1" smtClean="0">
                <a:latin typeface="Calibri" pitchFamily="34" charset="0"/>
              </a:rPr>
              <a:t>Salakhutdinov</a:t>
            </a:r>
            <a:r>
              <a:rPr lang="en-US" sz="1300" dirty="0" smtClean="0">
                <a:latin typeface="Calibri" pitchFamily="34" charset="0"/>
              </a:rPr>
              <a:t>, </a:t>
            </a:r>
            <a:r>
              <a:rPr lang="en-US" sz="1300" dirty="0">
                <a:latin typeface="Calibri" pitchFamily="34" charset="0"/>
              </a:rPr>
              <a:t>and </a:t>
            </a:r>
            <a:r>
              <a:rPr lang="en-US" sz="1300" dirty="0" smtClean="0">
                <a:latin typeface="Calibri" pitchFamily="34" charset="0"/>
              </a:rPr>
              <a:t>G. Hinton</a:t>
            </a:r>
            <a:r>
              <a:rPr lang="en-US" sz="1300" dirty="0">
                <a:latin typeface="Calibri" pitchFamily="34" charset="0"/>
              </a:rPr>
              <a:t>. "Semantic hashing." </a:t>
            </a:r>
            <a:r>
              <a:rPr lang="en-US" sz="1300" i="1" dirty="0">
                <a:latin typeface="Calibri" pitchFamily="34" charset="0"/>
              </a:rPr>
              <a:t>International Journal of Approximate Reasoning</a:t>
            </a:r>
            <a:r>
              <a:rPr lang="en-US" sz="1300" dirty="0">
                <a:latin typeface="Calibri" pitchFamily="34" charset="0"/>
              </a:rPr>
              <a:t> 50, no. 7 (2009): 969-978</a:t>
            </a:r>
            <a:r>
              <a:rPr lang="en-US" sz="1300" dirty="0" smtClean="0">
                <a:latin typeface="Calibri" pitchFamily="34" charset="0"/>
              </a:rPr>
              <a:t>.</a:t>
            </a:r>
          </a:p>
          <a:p>
            <a:r>
              <a:rPr lang="en-US" sz="13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BRE: Binary Reconstructive Embedding)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en-US" sz="1300" dirty="0" err="1" smtClean="0">
                <a:latin typeface="Calibri" pitchFamily="34" charset="0"/>
              </a:rPr>
              <a:t>Kulis</a:t>
            </a:r>
            <a:r>
              <a:rPr lang="en-US" sz="1300" dirty="0" smtClean="0">
                <a:latin typeface="Calibri" pitchFamily="34" charset="0"/>
              </a:rPr>
              <a:t>, </a:t>
            </a:r>
            <a:r>
              <a:rPr lang="en-US" sz="1300" dirty="0">
                <a:latin typeface="Calibri" pitchFamily="34" charset="0"/>
              </a:rPr>
              <a:t>and </a:t>
            </a:r>
            <a:r>
              <a:rPr lang="en-US" sz="1300" dirty="0" smtClean="0">
                <a:latin typeface="Calibri" pitchFamily="34" charset="0"/>
              </a:rPr>
              <a:t>T. Darrell</a:t>
            </a:r>
            <a:r>
              <a:rPr lang="en-US" sz="1300" dirty="0">
                <a:latin typeface="Calibri" pitchFamily="34" charset="0"/>
              </a:rPr>
              <a:t>. "Learning to hash with binary reconstructive </a:t>
            </a:r>
            <a:r>
              <a:rPr lang="en-US" sz="1300" dirty="0" err="1">
                <a:latin typeface="Calibri" pitchFamily="34" charset="0"/>
              </a:rPr>
              <a:t>embeddings</a:t>
            </a:r>
            <a:r>
              <a:rPr lang="en-US" sz="1300" dirty="0">
                <a:latin typeface="Calibri" pitchFamily="34" charset="0"/>
              </a:rPr>
              <a:t>." </a:t>
            </a:r>
            <a:r>
              <a:rPr lang="en-US" sz="1300" i="1" dirty="0" smtClean="0">
                <a:latin typeface="Calibri" pitchFamily="34" charset="0"/>
              </a:rPr>
              <a:t>NIPS, 2009</a:t>
            </a:r>
            <a:r>
              <a:rPr lang="en-US" sz="1300" dirty="0" smtClean="0">
                <a:latin typeface="Calibri" pitchFamily="34" charset="0"/>
              </a:rPr>
              <a:t>.</a:t>
            </a:r>
          </a:p>
          <a:p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(MLH: Minimal Loss Hashing)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  <a:cs typeface="Calibri" pitchFamily="34" charset="0"/>
              </a:rPr>
              <a:t>M. </a:t>
            </a:r>
            <a:r>
              <a:rPr lang="en-US" sz="1300" dirty="0" err="1" smtClean="0">
                <a:latin typeface="Calibri" pitchFamily="34" charset="0"/>
              </a:rPr>
              <a:t>Norouzi</a:t>
            </a:r>
            <a:r>
              <a:rPr lang="en-US" sz="1300" dirty="0" smtClean="0">
                <a:latin typeface="Calibri" pitchFamily="34" charset="0"/>
              </a:rPr>
              <a:t>, </a:t>
            </a:r>
            <a:r>
              <a:rPr lang="en-US" sz="1300" dirty="0">
                <a:latin typeface="Calibri" pitchFamily="34" charset="0"/>
              </a:rPr>
              <a:t>and </a:t>
            </a:r>
            <a:r>
              <a:rPr lang="en-US" sz="1300" dirty="0" smtClean="0">
                <a:latin typeface="Calibri" pitchFamily="34" charset="0"/>
              </a:rPr>
              <a:t>D. J</a:t>
            </a:r>
            <a:r>
              <a:rPr lang="en-US" sz="1300" dirty="0">
                <a:latin typeface="Calibri" pitchFamily="34" charset="0"/>
              </a:rPr>
              <a:t>. Fleet. "Minimal loss hashing for compact binary codes." </a:t>
            </a:r>
            <a:r>
              <a:rPr lang="en-US" sz="1300" i="1" dirty="0">
                <a:latin typeface="Calibri" pitchFamily="34" charset="0"/>
              </a:rPr>
              <a:t>ICML, 2011</a:t>
            </a:r>
            <a:r>
              <a:rPr lang="en-US" sz="1300" i="1" dirty="0" smtClean="0">
                <a:latin typeface="Calibri" pitchFamily="34" charset="0"/>
              </a:rPr>
              <a:t>.</a:t>
            </a:r>
          </a:p>
          <a:p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(HML: Hamming Distance Metrics Learning)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300" dirty="0">
                <a:latin typeface="Calibri" pitchFamily="34" charset="0"/>
                <a:cs typeface="Calibri" pitchFamily="34" charset="0"/>
              </a:rPr>
            </a:br>
            <a:r>
              <a:rPr lang="en-US" sz="1300" dirty="0" smtClean="0">
                <a:latin typeface="Calibri" pitchFamily="34" charset="0"/>
                <a:cs typeface="Calibri" pitchFamily="34" charset="0"/>
              </a:rPr>
              <a:t>M. </a:t>
            </a:r>
            <a:r>
              <a:rPr lang="en-US" sz="1300" dirty="0" err="1" smtClean="0">
                <a:latin typeface="Calibri" pitchFamily="34" charset="0"/>
              </a:rPr>
              <a:t>Norouzi</a:t>
            </a:r>
            <a:r>
              <a:rPr lang="en-US" sz="1300" dirty="0" smtClean="0">
                <a:latin typeface="Calibri" pitchFamily="34" charset="0"/>
              </a:rPr>
              <a:t>, D. Fleet</a:t>
            </a:r>
            <a:r>
              <a:rPr lang="en-US" sz="1300" dirty="0">
                <a:latin typeface="Calibri" pitchFamily="34" charset="0"/>
              </a:rPr>
              <a:t>, and </a:t>
            </a:r>
            <a:r>
              <a:rPr lang="en-US" sz="1300" dirty="0" smtClean="0">
                <a:latin typeface="Calibri" pitchFamily="34" charset="0"/>
              </a:rPr>
              <a:t>R. </a:t>
            </a:r>
            <a:r>
              <a:rPr lang="en-US" sz="1300" dirty="0" err="1" smtClean="0">
                <a:latin typeface="Calibri" pitchFamily="34" charset="0"/>
              </a:rPr>
              <a:t>Salakhutdinov</a:t>
            </a:r>
            <a:r>
              <a:rPr lang="en-US" sz="1300" dirty="0">
                <a:latin typeface="Calibri" pitchFamily="34" charset="0"/>
              </a:rPr>
              <a:t>. "Hamming Distance Metric Learning." </a:t>
            </a:r>
            <a:r>
              <a:rPr lang="en-US" sz="1300" i="1" dirty="0" smtClean="0">
                <a:latin typeface="Calibri" pitchFamily="34" charset="0"/>
              </a:rPr>
              <a:t>NIPS, </a:t>
            </a:r>
            <a:r>
              <a:rPr lang="en-US" sz="1300" dirty="0" smtClean="0">
                <a:latin typeface="Calibri" pitchFamily="34" charset="0"/>
              </a:rPr>
              <a:t>2012.</a:t>
            </a:r>
            <a:endParaRPr lang="en-US" sz="1300" i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3642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3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 Solution: K-D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3371850"/>
            <a:ext cx="8496300" cy="3105150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T</a:t>
            </a:r>
            <a:r>
              <a:rPr lang="en-US" altLang="zh-CN" sz="2400" dirty="0" smtClean="0"/>
              <a:t>ools: </a:t>
            </a:r>
            <a:r>
              <a:rPr lang="en-US" altLang="zh-CN" sz="2400" dirty="0" err="1" smtClean="0"/>
              <a:t>Vlfeat</a:t>
            </a:r>
            <a:r>
              <a:rPr lang="en-US" altLang="zh-CN" sz="2400" dirty="0" smtClean="0"/>
              <a:t>, FLANN</a:t>
            </a:r>
          </a:p>
          <a:p>
            <a:r>
              <a:rPr lang="en-US" altLang="zh-CN" sz="2400" dirty="0" smtClean="0"/>
              <a:t>Threshold in max variance or random dimension at each node</a:t>
            </a:r>
          </a:p>
          <a:p>
            <a:r>
              <a:rPr lang="en-US" altLang="zh-CN" sz="2400" dirty="0" smtClean="0"/>
              <a:t>Tree traversing for both indexing and search</a:t>
            </a:r>
          </a:p>
          <a:p>
            <a:r>
              <a:rPr lang="en-US" altLang="zh-CN" sz="2400" dirty="0" smtClean="0"/>
              <a:t>Search: best-fit-branch-first, backtrack when needed</a:t>
            </a:r>
          </a:p>
          <a:p>
            <a:r>
              <a:rPr lang="en-US" altLang="zh-CN" sz="2400" dirty="0" smtClean="0"/>
              <a:t>Search time cost:</a:t>
            </a:r>
            <a:r>
              <a:rPr lang="en-US" altLang="zh-CN" sz="2400" dirty="0"/>
              <a:t> </a:t>
            </a:r>
            <a:r>
              <a:rPr lang="en-US" altLang="zh-CN" sz="2400" i="1" dirty="0" smtClean="0"/>
              <a:t>O</a:t>
            </a:r>
            <a:r>
              <a:rPr lang="en-US" altLang="zh-CN" sz="2400" dirty="0" smtClean="0"/>
              <a:t>(c*log 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But backtrack is prohibitive when dimension is </a:t>
            </a:r>
            <a:r>
              <a:rPr lang="en-US" altLang="zh-CN" sz="2400" dirty="0"/>
              <a:t>high</a:t>
            </a:r>
            <a:br>
              <a:rPr lang="en-US" altLang="zh-CN" sz="2400" dirty="0"/>
            </a:br>
            <a:r>
              <a:rPr lang="en-US" altLang="zh-CN" sz="2400" dirty="0"/>
              <a:t>(Curse of </a:t>
            </a:r>
            <a:r>
              <a:rPr lang="en-US" altLang="zh-CN" sz="2400" dirty="0" smtClean="0"/>
              <a:t>dimensionality)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529" y="1307760"/>
            <a:ext cx="36480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601" y="1320930"/>
            <a:ext cx="24288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25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100"/>
          <p:cNvGrpSpPr>
            <a:grpSpLocks noChangeAspect="1"/>
          </p:cNvGrpSpPr>
          <p:nvPr/>
        </p:nvGrpSpPr>
        <p:grpSpPr bwMode="auto">
          <a:xfrm>
            <a:off x="1892848" y="1923230"/>
            <a:ext cx="2137722" cy="1934066"/>
            <a:chOff x="1056" y="288"/>
            <a:chExt cx="4032" cy="3648"/>
          </a:xfrm>
        </p:grpSpPr>
        <p:sp>
          <p:nvSpPr>
            <p:cNvPr id="228" name="Oval 124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05" name="Oval 101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06" name="Oval 102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07" name="Oval 103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08" name="Oval 104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09" name="Oval 105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0" name="Oval 106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1" name="Oval 107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2" name="Oval 108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3" name="Oval 109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4" name="Oval 110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5" name="Oval 111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6" name="Oval 112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7" name="Oval 113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8" name="Oval 114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19" name="Oval 115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20" name="Oval 116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21" name="Oval 117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22" name="Oval 118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23" name="Oval 119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24" name="Oval 120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25" name="Oval 121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26" name="Oval 122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27" name="Oval 123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29" name="Oval 125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0" name="Oval 126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1" name="Oval 127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2" name="Oval 128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3" name="Oval 129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4" name="Oval 130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5" name="Oval 131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6" name="Oval 132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7" name="Oval 133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8" name="Oval 134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39" name="Oval 135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0" name="Oval 136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1" name="Oval 137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2" name="Oval 138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3" name="Oval 139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4" name="Oval 140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" name="Oval 141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6" name="Oval 142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7" name="Oval 143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8" name="Oval 144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9" name="Oval 145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0" name="Oval 146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1" name="Oval 147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2" name="Oval 148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3" name="Oval 149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4" name="Oval 150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5" name="Oval 151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6" name="Oval 152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7" name="Oval 153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8" name="Oval 154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59" name="Oval 155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0" name="Oval 156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1" name="Oval 157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2" name="Oval 158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3" name="Oval 159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4" name="Oval 160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5" name="Oval 161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" name="Oval 162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7" name="Oval 163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8" name="Oval 164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9" name="Oval 165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0" name="Oval 166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1" name="Oval 167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2" name="Oval 168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3" name="Oval 169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4" name="Oval 170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5" name="Oval 171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6" name="Oval 172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7" name="Oval 173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8" name="Oval 174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79" name="Oval 175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0" name="Oval 176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1" name="Oval 177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2" name="Oval 178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3" name="Oval 179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4" name="Oval 180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5" name="Oval 181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6" name="Oval 182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7" name="Oval 183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8" name="Oval 184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89" name="Oval 185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0" name="Oval 186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1" name="Oval 187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2" name="Oval 188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3" name="Oval 189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4" name="Oval 190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5" name="Oval 191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6" name="Oval 192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7" name="Oval 193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8" name="Oval 194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9" name="Oval 195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0" name="Oval 196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1" name="Oval 197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2" name="Oval 198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3" name="Oval 199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4" name="Oval 200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5" name="Oval 201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6" name="Oval 202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7" name="Oval 203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8" name="Oval 204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09" name="Oval 205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10" name="Oval 206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11" name="Oval 207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12" name="Oval 208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13" name="Oval 209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14" name="Oval 210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315" name="Oval 211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114690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 eaLnBrk="0" hangingPunct="0"/>
            <a:fld id="{367B2B0D-D92E-4953-AD9E-06DB1AF466AA}" type="slidenum">
              <a:rPr lang="de-DE" sz="1400">
                <a:solidFill>
                  <a:srgbClr val="FFFFFF"/>
                </a:solidFill>
                <a:latin typeface="Trebuchet MS" pitchFamily="34" charset="0"/>
              </a:rPr>
              <a:pPr algn="r" eaLnBrk="0" hangingPunct="0"/>
              <a:t>44</a:t>
            </a:fld>
            <a:endParaRPr lang="de-DE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4691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>
                <a:solidFill>
                  <a:srgbClr val="FFFFFF"/>
                </a:solidFill>
                <a:latin typeface="Trebuchet MS" pitchFamily="34" charset="0"/>
              </a:rPr>
              <a:t>K. Grauman, B. Leibe</a:t>
            </a:r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609600"/>
          </a:xfrm>
        </p:spPr>
        <p:txBody>
          <a:bodyPr lIns="91440" tIns="45720" rIns="91440" bIns="45720" anchor="b"/>
          <a:lstStyle/>
          <a:p>
            <a:r>
              <a:rPr lang="en-US" sz="3600" dirty="0" smtClean="0"/>
              <a:t>Popular Solution: Hierarchical k-Means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00277" y="1350450"/>
            <a:ext cx="2567225" cy="2291384"/>
            <a:chOff x="7617299" y="420285"/>
            <a:chExt cx="4033838" cy="3360738"/>
          </a:xfrm>
        </p:grpSpPr>
        <p:grpSp>
          <p:nvGrpSpPr>
            <p:cNvPr id="3" name="Group 212"/>
            <p:cNvGrpSpPr>
              <a:grpSpLocks noChangeAspect="1"/>
            </p:cNvGrpSpPr>
            <p:nvPr/>
          </p:nvGrpSpPr>
          <p:grpSpPr bwMode="auto">
            <a:xfrm>
              <a:off x="7617299" y="420285"/>
              <a:ext cx="4033838" cy="3360738"/>
              <a:chOff x="864" y="192"/>
              <a:chExt cx="3168" cy="2640"/>
            </a:xfrm>
          </p:grpSpPr>
          <p:sp>
            <p:nvSpPr>
              <p:cNvPr id="114722" name="Line 213"/>
              <p:cNvSpPr>
                <a:spLocks noChangeAspect="1" noChangeShapeType="1"/>
              </p:cNvSpPr>
              <p:nvPr/>
            </p:nvSpPr>
            <p:spPr bwMode="auto">
              <a:xfrm flipH="1">
                <a:off x="864" y="1536"/>
                <a:ext cx="1584" cy="1296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23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2448" y="192"/>
                <a:ext cx="0" cy="1344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24" name="Line 215"/>
              <p:cNvSpPr>
                <a:spLocks noChangeAspect="1" noChangeShapeType="1"/>
              </p:cNvSpPr>
              <p:nvPr/>
            </p:nvSpPr>
            <p:spPr bwMode="auto">
              <a:xfrm>
                <a:off x="2448" y="1536"/>
                <a:ext cx="1584" cy="1008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01217" name="AutoShape 225"/>
            <p:cNvSpPr>
              <a:spLocks noChangeAspect="1" noChangeArrowheads="1"/>
            </p:cNvSpPr>
            <p:nvPr/>
          </p:nvSpPr>
          <p:spPr bwMode="auto">
            <a:xfrm>
              <a:off x="9644537" y="3179360"/>
              <a:ext cx="304800" cy="3048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01218" name="AutoShape 226"/>
            <p:cNvSpPr>
              <a:spLocks noChangeAspect="1" noChangeArrowheads="1"/>
            </p:cNvSpPr>
            <p:nvPr/>
          </p:nvSpPr>
          <p:spPr bwMode="auto">
            <a:xfrm>
              <a:off x="10760549" y="1414060"/>
              <a:ext cx="304800" cy="3048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01219" name="AutoShape 227"/>
            <p:cNvSpPr>
              <a:spLocks noChangeAspect="1" noChangeArrowheads="1"/>
            </p:cNvSpPr>
            <p:nvPr/>
          </p:nvSpPr>
          <p:spPr bwMode="auto">
            <a:xfrm>
              <a:off x="8347549" y="1414060"/>
              <a:ext cx="304800" cy="3048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1627" y="1309742"/>
            <a:ext cx="1599325" cy="1528052"/>
            <a:chOff x="-2088056" y="1435866"/>
            <a:chExt cx="2451100" cy="2151063"/>
          </a:xfrm>
        </p:grpSpPr>
        <p:sp>
          <p:nvSpPr>
            <p:cNvPr id="2901214" name="AutoShape 222"/>
            <p:cNvSpPr>
              <a:spLocks noChangeAspect="1" noChangeArrowheads="1"/>
            </p:cNvSpPr>
            <p:nvPr/>
          </p:nvSpPr>
          <p:spPr bwMode="auto">
            <a:xfrm>
              <a:off x="-719631" y="3402779"/>
              <a:ext cx="182563" cy="184150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01215" name="AutoShape 223"/>
            <p:cNvSpPr>
              <a:spLocks noChangeAspect="1" noChangeArrowheads="1"/>
            </p:cNvSpPr>
            <p:nvPr/>
          </p:nvSpPr>
          <p:spPr bwMode="auto">
            <a:xfrm>
              <a:off x="180482" y="2718566"/>
              <a:ext cx="182562" cy="184150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01216" name="AutoShape 224"/>
            <p:cNvSpPr>
              <a:spLocks noChangeAspect="1" noChangeArrowheads="1"/>
            </p:cNvSpPr>
            <p:nvPr/>
          </p:nvSpPr>
          <p:spPr bwMode="auto">
            <a:xfrm>
              <a:off x="-1224456" y="1854966"/>
              <a:ext cx="182563" cy="182563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grpSp>
          <p:nvGrpSpPr>
            <p:cNvPr id="4" name="Group 228"/>
            <p:cNvGrpSpPr>
              <a:grpSpLocks/>
            </p:cNvGrpSpPr>
            <p:nvPr/>
          </p:nvGrpSpPr>
          <p:grpSpPr bwMode="auto">
            <a:xfrm>
              <a:off x="-2088056" y="1435866"/>
              <a:ext cx="2443163" cy="2138363"/>
              <a:chOff x="322" y="246"/>
              <a:chExt cx="2055" cy="1799"/>
            </a:xfrm>
          </p:grpSpPr>
          <p:sp>
            <p:nvSpPr>
              <p:cNvPr id="114719" name="Line 229"/>
              <p:cNvSpPr>
                <a:spLocks noChangeAspect="1" noChangeShapeType="1"/>
              </p:cNvSpPr>
              <p:nvPr/>
            </p:nvSpPr>
            <p:spPr bwMode="auto">
              <a:xfrm flipV="1">
                <a:off x="322" y="1274"/>
                <a:ext cx="1233" cy="30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20" name="Line 2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55" y="1274"/>
                <a:ext cx="720" cy="77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21" name="Line 231"/>
              <p:cNvSpPr>
                <a:spLocks noChangeAspect="1" noChangeShapeType="1"/>
              </p:cNvSpPr>
              <p:nvPr/>
            </p:nvSpPr>
            <p:spPr bwMode="auto">
              <a:xfrm flipH="1">
                <a:off x="1555" y="246"/>
                <a:ext cx="822" cy="102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790495" y="1292772"/>
            <a:ext cx="1505169" cy="2002221"/>
            <a:chOff x="9565126" y="4046537"/>
            <a:chExt cx="2424112" cy="2811463"/>
          </a:xfrm>
        </p:grpSpPr>
        <p:sp>
          <p:nvSpPr>
            <p:cNvPr id="2901211" name="AutoShape 219"/>
            <p:cNvSpPr>
              <a:spLocks noChangeAspect="1" noChangeArrowheads="1"/>
            </p:cNvSpPr>
            <p:nvPr/>
          </p:nvSpPr>
          <p:spPr bwMode="auto">
            <a:xfrm>
              <a:off x="10293788" y="5653087"/>
              <a:ext cx="184150" cy="182563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01212" name="AutoShape 220"/>
            <p:cNvSpPr>
              <a:spLocks noChangeAspect="1" noChangeArrowheads="1"/>
            </p:cNvSpPr>
            <p:nvPr/>
          </p:nvSpPr>
          <p:spPr bwMode="auto">
            <a:xfrm>
              <a:off x="11806676" y="5437187"/>
              <a:ext cx="182562" cy="182563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01213" name="AutoShape 221"/>
            <p:cNvSpPr>
              <a:spLocks noChangeAspect="1" noChangeArrowheads="1"/>
            </p:cNvSpPr>
            <p:nvPr/>
          </p:nvSpPr>
          <p:spPr bwMode="auto">
            <a:xfrm>
              <a:off x="10293788" y="4357687"/>
              <a:ext cx="184150" cy="182563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grpSp>
          <p:nvGrpSpPr>
            <p:cNvPr id="5" name="Group 232"/>
            <p:cNvGrpSpPr>
              <a:grpSpLocks/>
            </p:cNvGrpSpPr>
            <p:nvPr/>
          </p:nvGrpSpPr>
          <p:grpSpPr bwMode="auto">
            <a:xfrm>
              <a:off x="9565126" y="4046537"/>
              <a:ext cx="2198687" cy="2811463"/>
              <a:chOff x="2737" y="246"/>
              <a:chExt cx="1850" cy="2364"/>
            </a:xfrm>
          </p:grpSpPr>
          <p:sp>
            <p:nvSpPr>
              <p:cNvPr id="114716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2737" y="1017"/>
                <a:ext cx="1285" cy="10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17" name="Line 2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22" y="1017"/>
                <a:ext cx="205" cy="159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18" name="Line 235"/>
              <p:cNvSpPr>
                <a:spLocks noChangeAspect="1" noChangeShapeType="1"/>
              </p:cNvSpPr>
              <p:nvPr/>
            </p:nvSpPr>
            <p:spPr bwMode="auto">
              <a:xfrm flipH="1">
                <a:off x="4022" y="246"/>
                <a:ext cx="565" cy="77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655379" y="2853556"/>
            <a:ext cx="1935765" cy="1487433"/>
            <a:chOff x="-2355631" y="4629369"/>
            <a:chExt cx="3203575" cy="2076450"/>
          </a:xfrm>
        </p:grpSpPr>
        <p:sp>
          <p:nvSpPr>
            <p:cNvPr id="2901208" name="AutoShape 216"/>
            <p:cNvSpPr>
              <a:spLocks noChangeAspect="1" noChangeArrowheads="1"/>
            </p:cNvSpPr>
            <p:nvPr/>
          </p:nvSpPr>
          <p:spPr bwMode="auto">
            <a:xfrm>
              <a:off x="-669706" y="4899244"/>
              <a:ext cx="182563" cy="184150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01209" name="AutoShape 217"/>
            <p:cNvSpPr>
              <a:spLocks noChangeAspect="1" noChangeArrowheads="1"/>
            </p:cNvSpPr>
            <p:nvPr/>
          </p:nvSpPr>
          <p:spPr bwMode="auto">
            <a:xfrm>
              <a:off x="663794" y="5548532"/>
              <a:ext cx="184150" cy="182562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901210" name="AutoShape 218"/>
            <p:cNvSpPr>
              <a:spLocks noChangeAspect="1" noChangeArrowheads="1"/>
            </p:cNvSpPr>
            <p:nvPr/>
          </p:nvSpPr>
          <p:spPr bwMode="auto">
            <a:xfrm>
              <a:off x="-849093" y="6267669"/>
              <a:ext cx="184150" cy="182563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grpSp>
          <p:nvGrpSpPr>
            <p:cNvPr id="6" name="Group 236"/>
            <p:cNvGrpSpPr>
              <a:grpSpLocks/>
            </p:cNvGrpSpPr>
            <p:nvPr/>
          </p:nvGrpSpPr>
          <p:grpSpPr bwMode="auto">
            <a:xfrm>
              <a:off x="-2355631" y="4629369"/>
              <a:ext cx="2870200" cy="2076450"/>
              <a:chOff x="1144" y="2096"/>
              <a:chExt cx="2415" cy="1747"/>
            </a:xfrm>
          </p:grpSpPr>
          <p:sp>
            <p:nvSpPr>
              <p:cNvPr id="114713" name="Line 237"/>
              <p:cNvSpPr>
                <a:spLocks noChangeAspect="1" noChangeShapeType="1"/>
              </p:cNvSpPr>
              <p:nvPr/>
            </p:nvSpPr>
            <p:spPr bwMode="auto">
              <a:xfrm>
                <a:off x="2994" y="3021"/>
                <a:ext cx="565" cy="82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14" name="Line 238"/>
              <p:cNvSpPr>
                <a:spLocks noChangeAspect="1" noChangeShapeType="1"/>
              </p:cNvSpPr>
              <p:nvPr/>
            </p:nvSpPr>
            <p:spPr bwMode="auto">
              <a:xfrm>
                <a:off x="1144" y="2969"/>
                <a:ext cx="1850" cy="5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15" name="Line 239"/>
              <p:cNvSpPr>
                <a:spLocks noChangeAspect="1" noChangeShapeType="1"/>
              </p:cNvSpPr>
              <p:nvPr/>
            </p:nvSpPr>
            <p:spPr bwMode="auto">
              <a:xfrm flipH="1">
                <a:off x="2994" y="2096"/>
                <a:ext cx="360" cy="92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5060731" y="1734206"/>
            <a:ext cx="1765737" cy="2291858"/>
            <a:chOff x="5105400" y="1028700"/>
            <a:chExt cx="2667000" cy="4164013"/>
          </a:xfrm>
        </p:grpSpPr>
        <p:sp>
          <p:nvSpPr>
            <p:cNvPr id="153" name="Line 4"/>
            <p:cNvSpPr>
              <a:spLocks noChangeShapeType="1"/>
            </p:cNvSpPr>
            <p:nvPr/>
          </p:nvSpPr>
          <p:spPr bwMode="auto">
            <a:xfrm flipV="1">
              <a:off x="7043738" y="4014788"/>
              <a:ext cx="304800" cy="4572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Line 5"/>
            <p:cNvSpPr>
              <a:spLocks noChangeShapeType="1"/>
            </p:cNvSpPr>
            <p:nvPr/>
          </p:nvSpPr>
          <p:spPr bwMode="auto">
            <a:xfrm>
              <a:off x="7350125" y="4035425"/>
              <a:ext cx="0" cy="762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Line 6"/>
            <p:cNvSpPr>
              <a:spLocks noChangeShapeType="1"/>
            </p:cNvSpPr>
            <p:nvPr/>
          </p:nvSpPr>
          <p:spPr bwMode="auto">
            <a:xfrm>
              <a:off x="7391400" y="4049713"/>
              <a:ext cx="228600" cy="9906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7"/>
            <p:cNvSpPr>
              <a:spLocks noChangeArrowheads="1"/>
            </p:cNvSpPr>
            <p:nvPr/>
          </p:nvSpPr>
          <p:spPr bwMode="auto">
            <a:xfrm>
              <a:off x="7239000" y="4659313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57" name="Oval 8"/>
            <p:cNvSpPr>
              <a:spLocks noChangeArrowheads="1"/>
            </p:cNvSpPr>
            <p:nvPr/>
          </p:nvSpPr>
          <p:spPr bwMode="auto">
            <a:xfrm>
              <a:off x="7543800" y="4964113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58" name="Oval 9"/>
            <p:cNvSpPr>
              <a:spLocks noChangeArrowheads="1"/>
            </p:cNvSpPr>
            <p:nvPr/>
          </p:nvSpPr>
          <p:spPr bwMode="auto">
            <a:xfrm>
              <a:off x="6934200" y="4354513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59" name="Line 10"/>
            <p:cNvSpPr>
              <a:spLocks noChangeShapeType="1"/>
            </p:cNvSpPr>
            <p:nvPr/>
          </p:nvSpPr>
          <p:spPr bwMode="auto">
            <a:xfrm flipV="1">
              <a:off x="6127750" y="3138488"/>
              <a:ext cx="306388" cy="46037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Line 11"/>
            <p:cNvSpPr>
              <a:spLocks noChangeShapeType="1"/>
            </p:cNvSpPr>
            <p:nvPr/>
          </p:nvSpPr>
          <p:spPr bwMode="auto">
            <a:xfrm>
              <a:off x="6435725" y="3159125"/>
              <a:ext cx="0" cy="762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Line 12"/>
            <p:cNvSpPr>
              <a:spLocks noChangeShapeType="1"/>
            </p:cNvSpPr>
            <p:nvPr/>
          </p:nvSpPr>
          <p:spPr bwMode="auto">
            <a:xfrm>
              <a:off x="6477000" y="3173413"/>
              <a:ext cx="228600" cy="9906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3"/>
            <p:cNvSpPr>
              <a:spLocks noChangeArrowheads="1"/>
            </p:cNvSpPr>
            <p:nvPr/>
          </p:nvSpPr>
          <p:spPr bwMode="auto">
            <a:xfrm>
              <a:off x="6324600" y="3783013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63" name="Oval 14"/>
            <p:cNvSpPr>
              <a:spLocks noChangeArrowheads="1"/>
            </p:cNvSpPr>
            <p:nvPr/>
          </p:nvSpPr>
          <p:spPr bwMode="auto">
            <a:xfrm>
              <a:off x="6629400" y="4087813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64" name="Oval 15"/>
            <p:cNvSpPr>
              <a:spLocks noChangeArrowheads="1"/>
            </p:cNvSpPr>
            <p:nvPr/>
          </p:nvSpPr>
          <p:spPr bwMode="auto">
            <a:xfrm>
              <a:off x="6019800" y="3478213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65" name="Line 16"/>
            <p:cNvSpPr>
              <a:spLocks noChangeShapeType="1"/>
            </p:cNvSpPr>
            <p:nvPr/>
          </p:nvSpPr>
          <p:spPr bwMode="auto">
            <a:xfrm flipV="1">
              <a:off x="5214938" y="2224088"/>
              <a:ext cx="304800" cy="4572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Line 17"/>
            <p:cNvSpPr>
              <a:spLocks noChangeShapeType="1"/>
            </p:cNvSpPr>
            <p:nvPr/>
          </p:nvSpPr>
          <p:spPr bwMode="auto">
            <a:xfrm>
              <a:off x="5521325" y="2244725"/>
              <a:ext cx="0" cy="762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Line 18"/>
            <p:cNvSpPr>
              <a:spLocks noChangeShapeType="1"/>
            </p:cNvSpPr>
            <p:nvPr/>
          </p:nvSpPr>
          <p:spPr bwMode="auto">
            <a:xfrm>
              <a:off x="5562600" y="2259013"/>
              <a:ext cx="228600" cy="9906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9"/>
            <p:cNvSpPr>
              <a:spLocks noChangeArrowheads="1"/>
            </p:cNvSpPr>
            <p:nvPr/>
          </p:nvSpPr>
          <p:spPr bwMode="auto">
            <a:xfrm>
              <a:off x="5410200" y="2868613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69" name="Oval 20"/>
            <p:cNvSpPr>
              <a:spLocks noChangeArrowheads="1"/>
            </p:cNvSpPr>
            <p:nvPr/>
          </p:nvSpPr>
          <p:spPr bwMode="auto">
            <a:xfrm>
              <a:off x="5715000" y="3173413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70" name="Line 21"/>
            <p:cNvSpPr>
              <a:spLocks noChangeShapeType="1"/>
            </p:cNvSpPr>
            <p:nvPr/>
          </p:nvSpPr>
          <p:spPr bwMode="auto">
            <a:xfrm flipV="1">
              <a:off x="5562600" y="1306513"/>
              <a:ext cx="685800" cy="9144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Line 22"/>
            <p:cNvSpPr>
              <a:spLocks noChangeShapeType="1"/>
            </p:cNvSpPr>
            <p:nvPr/>
          </p:nvSpPr>
          <p:spPr bwMode="auto">
            <a:xfrm flipV="1">
              <a:off x="6400800" y="1382713"/>
              <a:ext cx="0" cy="1752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Line 23"/>
            <p:cNvSpPr>
              <a:spLocks noChangeShapeType="1"/>
            </p:cNvSpPr>
            <p:nvPr/>
          </p:nvSpPr>
          <p:spPr bwMode="auto">
            <a:xfrm flipH="1" flipV="1">
              <a:off x="6553200" y="1382713"/>
              <a:ext cx="838200" cy="2667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AutoShape 24"/>
            <p:cNvSpPr>
              <a:spLocks noChangeAspect="1" noChangeArrowheads="1"/>
            </p:cNvSpPr>
            <p:nvPr/>
          </p:nvSpPr>
          <p:spPr bwMode="auto">
            <a:xfrm>
              <a:off x="6134100" y="1028700"/>
              <a:ext cx="569913" cy="571500"/>
            </a:xfrm>
            <a:prstGeom prst="diamond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74" name="AutoShape 25"/>
            <p:cNvSpPr>
              <a:spLocks noChangeAspect="1" noChangeArrowheads="1"/>
            </p:cNvSpPr>
            <p:nvPr/>
          </p:nvSpPr>
          <p:spPr bwMode="auto">
            <a:xfrm>
              <a:off x="5105400" y="2601913"/>
              <a:ext cx="244475" cy="244475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75" name="AutoShape 26"/>
            <p:cNvSpPr>
              <a:spLocks noChangeAspect="1" noChangeArrowheads="1"/>
            </p:cNvSpPr>
            <p:nvPr/>
          </p:nvSpPr>
          <p:spPr bwMode="auto">
            <a:xfrm>
              <a:off x="5334000" y="1992313"/>
              <a:ext cx="406400" cy="407987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76" name="AutoShape 27"/>
            <p:cNvSpPr>
              <a:spLocks noChangeAspect="1" noChangeArrowheads="1"/>
            </p:cNvSpPr>
            <p:nvPr/>
          </p:nvSpPr>
          <p:spPr bwMode="auto">
            <a:xfrm>
              <a:off x="6248400" y="2830513"/>
              <a:ext cx="406400" cy="407987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77" name="AutoShape 28"/>
            <p:cNvSpPr>
              <a:spLocks noChangeAspect="1" noChangeArrowheads="1"/>
            </p:cNvSpPr>
            <p:nvPr/>
          </p:nvSpPr>
          <p:spPr bwMode="auto">
            <a:xfrm>
              <a:off x="7162800" y="3744913"/>
              <a:ext cx="406400" cy="407987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grpSp>
          <p:nvGrpSpPr>
            <p:cNvPr id="178" name="Group 33"/>
            <p:cNvGrpSpPr>
              <a:grpSpLocks/>
            </p:cNvGrpSpPr>
            <p:nvPr/>
          </p:nvGrpSpPr>
          <p:grpSpPr bwMode="auto">
            <a:xfrm>
              <a:off x="5105400" y="1028700"/>
              <a:ext cx="2667000" cy="4164013"/>
              <a:chOff x="3216" y="648"/>
              <a:chExt cx="1680" cy="2623"/>
            </a:xfrm>
          </p:grpSpPr>
          <p:sp>
            <p:nvSpPr>
              <p:cNvPr id="179" name="Line 4"/>
              <p:cNvSpPr>
                <a:spLocks noChangeShapeType="1"/>
              </p:cNvSpPr>
              <p:nvPr/>
            </p:nvSpPr>
            <p:spPr bwMode="auto">
              <a:xfrm flipV="1">
                <a:off x="4437" y="2529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Line 5"/>
              <p:cNvSpPr>
                <a:spLocks noChangeShapeType="1"/>
              </p:cNvSpPr>
              <p:nvPr/>
            </p:nvSpPr>
            <p:spPr bwMode="auto">
              <a:xfrm>
                <a:off x="4630" y="2542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Line 6"/>
              <p:cNvSpPr>
                <a:spLocks noChangeShapeType="1"/>
              </p:cNvSpPr>
              <p:nvPr/>
            </p:nvSpPr>
            <p:spPr bwMode="auto">
              <a:xfrm>
                <a:off x="4656" y="2551"/>
                <a:ext cx="144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Oval 7"/>
              <p:cNvSpPr>
                <a:spLocks noChangeArrowheads="1"/>
              </p:cNvSpPr>
              <p:nvPr/>
            </p:nvSpPr>
            <p:spPr bwMode="auto">
              <a:xfrm>
                <a:off x="4560" y="2935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3" name="Oval 8"/>
              <p:cNvSpPr>
                <a:spLocks noChangeArrowheads="1"/>
              </p:cNvSpPr>
              <p:nvPr/>
            </p:nvSpPr>
            <p:spPr bwMode="auto">
              <a:xfrm>
                <a:off x="4752" y="3127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4" name="Oval 9"/>
              <p:cNvSpPr>
                <a:spLocks noChangeArrowheads="1"/>
              </p:cNvSpPr>
              <p:nvPr/>
            </p:nvSpPr>
            <p:spPr bwMode="auto">
              <a:xfrm>
                <a:off x="4368" y="2743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5" name="Line 10"/>
              <p:cNvSpPr>
                <a:spLocks noChangeShapeType="1"/>
              </p:cNvSpPr>
              <p:nvPr/>
            </p:nvSpPr>
            <p:spPr bwMode="auto">
              <a:xfrm flipV="1">
                <a:off x="3860" y="1977"/>
                <a:ext cx="193" cy="2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Line 11"/>
              <p:cNvSpPr>
                <a:spLocks noChangeShapeType="1"/>
              </p:cNvSpPr>
              <p:nvPr/>
            </p:nvSpPr>
            <p:spPr bwMode="auto">
              <a:xfrm>
                <a:off x="4054" y="199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Line 12"/>
              <p:cNvSpPr>
                <a:spLocks noChangeShapeType="1"/>
              </p:cNvSpPr>
              <p:nvPr/>
            </p:nvSpPr>
            <p:spPr bwMode="auto">
              <a:xfrm>
                <a:off x="4080" y="1999"/>
                <a:ext cx="144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Oval 13"/>
              <p:cNvSpPr>
                <a:spLocks noChangeArrowheads="1"/>
              </p:cNvSpPr>
              <p:nvPr/>
            </p:nvSpPr>
            <p:spPr bwMode="auto">
              <a:xfrm>
                <a:off x="3984" y="2383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9" name="Oval 14"/>
              <p:cNvSpPr>
                <a:spLocks noChangeArrowheads="1"/>
              </p:cNvSpPr>
              <p:nvPr/>
            </p:nvSpPr>
            <p:spPr bwMode="auto">
              <a:xfrm>
                <a:off x="4176" y="2575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0" name="Oval 15"/>
              <p:cNvSpPr>
                <a:spLocks noChangeArrowheads="1"/>
              </p:cNvSpPr>
              <p:nvPr/>
            </p:nvSpPr>
            <p:spPr bwMode="auto">
              <a:xfrm>
                <a:off x="3792" y="2191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1" name="Line 16"/>
              <p:cNvSpPr>
                <a:spLocks noChangeShapeType="1"/>
              </p:cNvSpPr>
              <p:nvPr/>
            </p:nvSpPr>
            <p:spPr bwMode="auto">
              <a:xfrm flipV="1">
                <a:off x="3285" y="1401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Line 17"/>
              <p:cNvSpPr>
                <a:spLocks noChangeShapeType="1"/>
              </p:cNvSpPr>
              <p:nvPr/>
            </p:nvSpPr>
            <p:spPr bwMode="auto">
              <a:xfrm>
                <a:off x="3478" y="1414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Line 18"/>
              <p:cNvSpPr>
                <a:spLocks noChangeShapeType="1"/>
              </p:cNvSpPr>
              <p:nvPr/>
            </p:nvSpPr>
            <p:spPr bwMode="auto">
              <a:xfrm>
                <a:off x="3504" y="1423"/>
                <a:ext cx="144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Oval 19"/>
              <p:cNvSpPr>
                <a:spLocks noChangeArrowheads="1"/>
              </p:cNvSpPr>
              <p:nvPr/>
            </p:nvSpPr>
            <p:spPr bwMode="auto">
              <a:xfrm>
                <a:off x="3408" y="1807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5" name="Oval 20"/>
              <p:cNvSpPr>
                <a:spLocks noChangeArrowheads="1"/>
              </p:cNvSpPr>
              <p:nvPr/>
            </p:nvSpPr>
            <p:spPr bwMode="auto">
              <a:xfrm>
                <a:off x="3600" y="1999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6" name="Line 21"/>
              <p:cNvSpPr>
                <a:spLocks noChangeShapeType="1"/>
              </p:cNvSpPr>
              <p:nvPr/>
            </p:nvSpPr>
            <p:spPr bwMode="auto">
              <a:xfrm flipV="1">
                <a:off x="3504" y="823"/>
                <a:ext cx="432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 flipV="1">
                <a:off x="4032" y="871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Line 23"/>
              <p:cNvSpPr>
                <a:spLocks noChangeShapeType="1"/>
              </p:cNvSpPr>
              <p:nvPr/>
            </p:nvSpPr>
            <p:spPr bwMode="auto">
              <a:xfrm flipH="1" flipV="1">
                <a:off x="4128" y="871"/>
                <a:ext cx="528" cy="16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3864" y="648"/>
                <a:ext cx="359" cy="360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0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3216" y="1639"/>
                <a:ext cx="154" cy="154"/>
              </a:xfrm>
              <a:prstGeom prst="flowChartConnector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1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3360" y="1255"/>
                <a:ext cx="256" cy="257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2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3936" y="1783"/>
                <a:ext cx="256" cy="257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3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512" y="2359"/>
                <a:ext cx="256" cy="257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2607" y="4508937"/>
            <a:ext cx="8781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Divide among clusters in each level hierarchically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Search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time proportional to tree height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Accuracy improves as # leave clusters increases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Need of backtrack still a problem (when D is high)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When codebook is large, memory issue for storing centroids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7641" y="2349062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k: # </a:t>
            </a:r>
            <a:r>
              <a:rPr lang="en-US" dirty="0" err="1" smtClean="0">
                <a:solidFill>
                  <a:srgbClr val="000000"/>
                </a:solidFill>
              </a:rPr>
              <a:t>codewords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b: # branches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l: # levels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1159" y="945931"/>
            <a:ext cx="206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Nister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</a:rPr>
              <a:t>Stewenius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, CVPR’06]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91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Quantization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1642" y="441435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Jegou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Douze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Schmid</a:t>
            </a:r>
            <a:r>
              <a:rPr lang="en-US" dirty="0" smtClean="0">
                <a:solidFill>
                  <a:srgbClr val="000000"/>
                </a:solidFill>
              </a:rPr>
              <a:t>, PAMI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145" y="914400"/>
            <a:ext cx="5234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0000"/>
                </a:solidFill>
              </a:rPr>
              <a:t>………………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356946" y="1426778"/>
            <a:ext cx="409904" cy="156078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CC"/>
              </a:solidFill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080643" y="1411012"/>
            <a:ext cx="409904" cy="155027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CC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5775437" y="1434659"/>
            <a:ext cx="409904" cy="150298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8555" y="1986456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divide to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subvectors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5" idx="1"/>
            <a:endCxn id="5" idx="3"/>
          </p:cNvCxnSpPr>
          <p:nvPr/>
        </p:nvCxnSpPr>
        <p:spPr bwMode="auto">
          <a:xfrm>
            <a:off x="1671145" y="1468398"/>
            <a:ext cx="523415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00400" y="107205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eature dimensions (D)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080088" y="2853558"/>
            <a:ext cx="192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1/m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clusters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in each subspace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83779" y="4351283"/>
            <a:ext cx="886022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Create big codebook by taking product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of subspace codebooks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Solve storage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problem, only needs k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1/m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codewords</a:t>
            </a:r>
            <a:endParaRPr lang="en-US" sz="2400" baseline="3000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e.g. m=3, needs to store only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3,000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centroids for a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one-billion codebook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Exhaustive scan of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codewords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becomes possible -&gt; avoid backtrack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91862" y="2569778"/>
            <a:ext cx="1366343" cy="1208691"/>
            <a:chOff x="-475668" y="1644741"/>
            <a:chExt cx="2567225" cy="2291384"/>
          </a:xfrm>
        </p:grpSpPr>
        <p:grpSp>
          <p:nvGrpSpPr>
            <p:cNvPr id="169" name="Group 100"/>
            <p:cNvGrpSpPr>
              <a:grpSpLocks noChangeAspect="1"/>
            </p:cNvGrpSpPr>
            <p:nvPr/>
          </p:nvGrpSpPr>
          <p:grpSpPr bwMode="auto">
            <a:xfrm>
              <a:off x="-204952" y="1881189"/>
              <a:ext cx="2137722" cy="1934066"/>
              <a:chOff x="1056" y="288"/>
              <a:chExt cx="4032" cy="3648"/>
            </a:xfrm>
          </p:grpSpPr>
          <p:sp>
            <p:nvSpPr>
              <p:cNvPr id="172" name="Oval 101"/>
              <p:cNvSpPr>
                <a:spLocks noChangeAspect="1" noChangeArrowheads="1"/>
              </p:cNvSpPr>
              <p:nvPr/>
            </p:nvSpPr>
            <p:spPr bwMode="auto">
              <a:xfrm>
                <a:off x="1824" y="196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3" name="Oval 102"/>
              <p:cNvSpPr>
                <a:spLocks noChangeAspect="1" noChangeArrowheads="1"/>
              </p:cNvSpPr>
              <p:nvPr/>
            </p:nvSpPr>
            <p:spPr bwMode="auto">
              <a:xfrm>
                <a:off x="1584" y="206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4" name="Oval 103"/>
              <p:cNvSpPr>
                <a:spLocks noChangeAspect="1" noChangeArrowheads="1"/>
              </p:cNvSpPr>
              <p:nvPr/>
            </p:nvSpPr>
            <p:spPr bwMode="auto">
              <a:xfrm>
                <a:off x="1920" y="187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5" name="Oval 104"/>
              <p:cNvSpPr>
                <a:spLocks noChangeAspect="1" noChangeArrowheads="1"/>
              </p:cNvSpPr>
              <p:nvPr/>
            </p:nvSpPr>
            <p:spPr bwMode="auto">
              <a:xfrm>
                <a:off x="2016" y="17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6" name="Oval 105"/>
              <p:cNvSpPr>
                <a:spLocks noChangeAspect="1" noChangeArrowheads="1"/>
              </p:cNvSpPr>
              <p:nvPr/>
            </p:nvSpPr>
            <p:spPr bwMode="auto">
              <a:xfrm>
                <a:off x="1920" y="206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7" name="Oval 106"/>
              <p:cNvSpPr>
                <a:spLocks noChangeAspect="1" noChangeArrowheads="1"/>
              </p:cNvSpPr>
              <p:nvPr/>
            </p:nvSpPr>
            <p:spPr bwMode="auto">
              <a:xfrm>
                <a:off x="1536" y="100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8" name="Oval 107"/>
              <p:cNvSpPr>
                <a:spLocks noChangeAspect="1" noChangeArrowheads="1"/>
              </p:cNvSpPr>
              <p:nvPr/>
            </p:nvSpPr>
            <p:spPr bwMode="auto">
              <a:xfrm>
                <a:off x="1824" y="144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9" name="Oval 108"/>
              <p:cNvSpPr>
                <a:spLocks noChangeAspect="1" noChangeArrowheads="1"/>
              </p:cNvSpPr>
              <p:nvPr/>
            </p:nvSpPr>
            <p:spPr bwMode="auto">
              <a:xfrm>
                <a:off x="2592" y="331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0" name="Oval 109"/>
              <p:cNvSpPr>
                <a:spLocks noChangeAspect="1" noChangeArrowheads="1"/>
              </p:cNvSpPr>
              <p:nvPr/>
            </p:nvSpPr>
            <p:spPr bwMode="auto">
              <a:xfrm>
                <a:off x="2448" y="340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1" name="Oval 110"/>
              <p:cNvSpPr>
                <a:spLocks noChangeAspect="1" noChangeArrowheads="1"/>
              </p:cNvSpPr>
              <p:nvPr/>
            </p:nvSpPr>
            <p:spPr bwMode="auto">
              <a:xfrm>
                <a:off x="2736" y="336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2" name="Oval 111"/>
              <p:cNvSpPr>
                <a:spLocks noChangeAspect="1" noChangeArrowheads="1"/>
              </p:cNvSpPr>
              <p:nvPr/>
            </p:nvSpPr>
            <p:spPr bwMode="auto">
              <a:xfrm>
                <a:off x="2784" y="326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3" name="Oval 112"/>
              <p:cNvSpPr>
                <a:spLocks noChangeAspect="1" noChangeArrowheads="1"/>
              </p:cNvSpPr>
              <p:nvPr/>
            </p:nvSpPr>
            <p:spPr bwMode="auto">
              <a:xfrm>
                <a:off x="2688" y="307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4" name="Oval 113"/>
              <p:cNvSpPr>
                <a:spLocks noChangeAspect="1" noChangeArrowheads="1"/>
              </p:cNvSpPr>
              <p:nvPr/>
            </p:nvSpPr>
            <p:spPr bwMode="auto">
              <a:xfrm>
                <a:off x="2832" y="288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5" name="Oval 114"/>
              <p:cNvSpPr>
                <a:spLocks noChangeAspect="1" noChangeArrowheads="1"/>
              </p:cNvSpPr>
              <p:nvPr/>
            </p:nvSpPr>
            <p:spPr bwMode="auto">
              <a:xfrm>
                <a:off x="3024" y="29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6" name="Oval 115"/>
              <p:cNvSpPr>
                <a:spLocks noChangeAspect="1" noChangeArrowheads="1"/>
              </p:cNvSpPr>
              <p:nvPr/>
            </p:nvSpPr>
            <p:spPr bwMode="auto">
              <a:xfrm>
                <a:off x="2688" y="259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7" name="Oval 116"/>
              <p:cNvSpPr>
                <a:spLocks noChangeAspect="1" noChangeArrowheads="1"/>
              </p:cNvSpPr>
              <p:nvPr/>
            </p:nvSpPr>
            <p:spPr bwMode="auto">
              <a:xfrm>
                <a:off x="2736" y="273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8" name="Oval 117"/>
              <p:cNvSpPr>
                <a:spLocks noChangeAspect="1" noChangeArrowheads="1"/>
              </p:cNvSpPr>
              <p:nvPr/>
            </p:nvSpPr>
            <p:spPr bwMode="auto">
              <a:xfrm>
                <a:off x="3312" y="29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9" name="Oval 118"/>
              <p:cNvSpPr>
                <a:spLocks noChangeAspect="1" noChangeArrowheads="1"/>
              </p:cNvSpPr>
              <p:nvPr/>
            </p:nvSpPr>
            <p:spPr bwMode="auto">
              <a:xfrm>
                <a:off x="3120" y="28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0" name="Oval 119"/>
              <p:cNvSpPr>
                <a:spLocks noChangeAspect="1" noChangeArrowheads="1"/>
              </p:cNvSpPr>
              <p:nvPr/>
            </p:nvSpPr>
            <p:spPr bwMode="auto">
              <a:xfrm>
                <a:off x="3696" y="302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1" name="Oval 120"/>
              <p:cNvSpPr>
                <a:spLocks noChangeAspect="1" noChangeArrowheads="1"/>
              </p:cNvSpPr>
              <p:nvPr/>
            </p:nvSpPr>
            <p:spPr bwMode="auto">
              <a:xfrm>
                <a:off x="2736" y="364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2" name="Oval 121"/>
              <p:cNvSpPr>
                <a:spLocks noChangeAspect="1" noChangeArrowheads="1"/>
              </p:cNvSpPr>
              <p:nvPr/>
            </p:nvSpPr>
            <p:spPr bwMode="auto">
              <a:xfrm>
                <a:off x="2256" y="360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3" name="Oval 122"/>
              <p:cNvSpPr>
                <a:spLocks noChangeAspect="1" noChangeArrowheads="1"/>
              </p:cNvSpPr>
              <p:nvPr/>
            </p:nvSpPr>
            <p:spPr bwMode="auto">
              <a:xfrm>
                <a:off x="2544" y="288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4" name="Oval 123"/>
              <p:cNvSpPr>
                <a:spLocks noChangeAspect="1" noChangeArrowheads="1"/>
              </p:cNvSpPr>
              <p:nvPr/>
            </p:nvSpPr>
            <p:spPr bwMode="auto">
              <a:xfrm>
                <a:off x="2592" y="259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5" name="Oval 124"/>
              <p:cNvSpPr>
                <a:spLocks noChangeAspect="1" noChangeArrowheads="1"/>
              </p:cNvSpPr>
              <p:nvPr/>
            </p:nvSpPr>
            <p:spPr bwMode="auto">
              <a:xfrm>
                <a:off x="4032" y="29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6" name="Oval 125"/>
              <p:cNvSpPr>
                <a:spLocks noChangeAspect="1" noChangeArrowheads="1"/>
              </p:cNvSpPr>
              <p:nvPr/>
            </p:nvSpPr>
            <p:spPr bwMode="auto">
              <a:xfrm>
                <a:off x="3456" y="28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7" name="Oval 126"/>
              <p:cNvSpPr>
                <a:spLocks noChangeAspect="1" noChangeArrowheads="1"/>
              </p:cNvSpPr>
              <p:nvPr/>
            </p:nvSpPr>
            <p:spPr bwMode="auto">
              <a:xfrm>
                <a:off x="4080" y="278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8" name="Oval 127"/>
              <p:cNvSpPr>
                <a:spLocks noChangeAspect="1" noChangeArrowheads="1"/>
              </p:cNvSpPr>
              <p:nvPr/>
            </p:nvSpPr>
            <p:spPr bwMode="auto">
              <a:xfrm>
                <a:off x="3744" y="273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9" name="Oval 128"/>
              <p:cNvSpPr>
                <a:spLocks noChangeAspect="1" noChangeArrowheads="1"/>
              </p:cNvSpPr>
              <p:nvPr/>
            </p:nvSpPr>
            <p:spPr bwMode="auto">
              <a:xfrm>
                <a:off x="2832" y="240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0" name="Oval 129"/>
              <p:cNvSpPr>
                <a:spLocks noChangeAspect="1" noChangeArrowheads="1"/>
              </p:cNvSpPr>
              <p:nvPr/>
            </p:nvSpPr>
            <p:spPr bwMode="auto">
              <a:xfrm>
                <a:off x="2640" y="220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1" name="Oval 130"/>
              <p:cNvSpPr>
                <a:spLocks noChangeAspect="1" noChangeArrowheads="1"/>
              </p:cNvSpPr>
              <p:nvPr/>
            </p:nvSpPr>
            <p:spPr bwMode="auto">
              <a:xfrm>
                <a:off x="2016" y="201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2" name="Oval 131"/>
              <p:cNvSpPr>
                <a:spLocks noChangeAspect="1" noChangeArrowheads="1"/>
              </p:cNvSpPr>
              <p:nvPr/>
            </p:nvSpPr>
            <p:spPr bwMode="auto">
              <a:xfrm>
                <a:off x="1488" y="86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3" name="Oval 132"/>
              <p:cNvSpPr>
                <a:spLocks noChangeAspect="1"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4" name="Oval 133"/>
              <p:cNvSpPr>
                <a:spLocks noChangeAspect="1" noChangeArrowheads="1"/>
              </p:cNvSpPr>
              <p:nvPr/>
            </p:nvSpPr>
            <p:spPr bwMode="auto">
              <a:xfrm>
                <a:off x="1728" y="211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5" name="Oval 134"/>
              <p:cNvSpPr>
                <a:spLocks noChangeAspect="1" noChangeArrowheads="1"/>
              </p:cNvSpPr>
              <p:nvPr/>
            </p:nvSpPr>
            <p:spPr bwMode="auto">
              <a:xfrm>
                <a:off x="1824" y="17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6" name="Oval 135"/>
              <p:cNvSpPr>
                <a:spLocks noChangeAspect="1" noChangeArrowheads="1"/>
              </p:cNvSpPr>
              <p:nvPr/>
            </p:nvSpPr>
            <p:spPr bwMode="auto">
              <a:xfrm>
                <a:off x="1440" y="192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7" name="Oval 136"/>
              <p:cNvSpPr>
                <a:spLocks noChangeAspect="1"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8" name="Oval 137"/>
              <p:cNvSpPr>
                <a:spLocks noChangeAspect="1" noChangeArrowheads="1"/>
              </p:cNvSpPr>
              <p:nvPr/>
            </p:nvSpPr>
            <p:spPr bwMode="auto">
              <a:xfrm>
                <a:off x="2352" y="187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9" name="Oval 138"/>
              <p:cNvSpPr>
                <a:spLocks noChangeAspect="1" noChangeArrowheads="1"/>
              </p:cNvSpPr>
              <p:nvPr/>
            </p:nvSpPr>
            <p:spPr bwMode="auto">
              <a:xfrm>
                <a:off x="2448" y="16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0" name="Oval 139"/>
              <p:cNvSpPr>
                <a:spLocks noChangeAspect="1" noChangeArrowheads="1"/>
              </p:cNvSpPr>
              <p:nvPr/>
            </p:nvSpPr>
            <p:spPr bwMode="auto">
              <a:xfrm>
                <a:off x="2256" y="148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1" name="Oval 140"/>
              <p:cNvSpPr>
                <a:spLocks noChangeAspect="1" noChangeArrowheads="1"/>
              </p:cNvSpPr>
              <p:nvPr/>
            </p:nvSpPr>
            <p:spPr bwMode="auto">
              <a:xfrm>
                <a:off x="2160" y="124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2" name="Oval 141"/>
              <p:cNvSpPr>
                <a:spLocks noChangeAspect="1" noChangeArrowheads="1"/>
              </p:cNvSpPr>
              <p:nvPr/>
            </p:nvSpPr>
            <p:spPr bwMode="auto">
              <a:xfrm>
                <a:off x="2160" y="158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3" name="Oval 142"/>
              <p:cNvSpPr>
                <a:spLocks noChangeAspect="1" noChangeArrowheads="1"/>
              </p:cNvSpPr>
              <p:nvPr/>
            </p:nvSpPr>
            <p:spPr bwMode="auto">
              <a:xfrm>
                <a:off x="2640" y="201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4" name="Oval 143"/>
              <p:cNvSpPr>
                <a:spLocks noChangeAspect="1" noChangeArrowheads="1"/>
              </p:cNvSpPr>
              <p:nvPr/>
            </p:nvSpPr>
            <p:spPr bwMode="auto">
              <a:xfrm>
                <a:off x="3408" y="192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5" name="Oval 144"/>
              <p:cNvSpPr>
                <a:spLocks noChangeAspect="1" noChangeArrowheads="1"/>
              </p:cNvSpPr>
              <p:nvPr/>
            </p:nvSpPr>
            <p:spPr bwMode="auto">
              <a:xfrm>
                <a:off x="3216" y="235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6" name="Oval 145"/>
              <p:cNvSpPr>
                <a:spLocks noChangeAspect="1" noChangeArrowheads="1"/>
              </p:cNvSpPr>
              <p:nvPr/>
            </p:nvSpPr>
            <p:spPr bwMode="auto">
              <a:xfrm>
                <a:off x="3264" y="244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7" name="Oval 146"/>
              <p:cNvSpPr>
                <a:spLocks noChangeAspect="1" noChangeArrowheads="1"/>
              </p:cNvSpPr>
              <p:nvPr/>
            </p:nvSpPr>
            <p:spPr bwMode="auto">
              <a:xfrm>
                <a:off x="3792" y="153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8" name="Oval 147"/>
              <p:cNvSpPr>
                <a:spLocks noChangeAspect="1" noChangeArrowheads="1"/>
              </p:cNvSpPr>
              <p:nvPr/>
            </p:nvSpPr>
            <p:spPr bwMode="auto">
              <a:xfrm>
                <a:off x="3408" y="153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9" name="Oval 148"/>
              <p:cNvSpPr>
                <a:spLocks noChangeAspect="1" noChangeArrowheads="1"/>
              </p:cNvSpPr>
              <p:nvPr/>
            </p:nvSpPr>
            <p:spPr bwMode="auto">
              <a:xfrm>
                <a:off x="3552" y="168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0" name="Oval 149"/>
              <p:cNvSpPr>
                <a:spLocks noChangeAspect="1" noChangeArrowheads="1"/>
              </p:cNvSpPr>
              <p:nvPr/>
            </p:nvSpPr>
            <p:spPr bwMode="auto">
              <a:xfrm>
                <a:off x="4128" y="153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1" name="Oval 150"/>
              <p:cNvSpPr>
                <a:spLocks noChangeAspect="1" noChangeArrowheads="1"/>
              </p:cNvSpPr>
              <p:nvPr/>
            </p:nvSpPr>
            <p:spPr bwMode="auto">
              <a:xfrm>
                <a:off x="3312" y="129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2" name="Oval 151"/>
              <p:cNvSpPr>
                <a:spLocks noChangeAspect="1" noChangeArrowheads="1"/>
              </p:cNvSpPr>
              <p:nvPr/>
            </p:nvSpPr>
            <p:spPr bwMode="auto">
              <a:xfrm>
                <a:off x="1680" y="110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3" name="Oval 152"/>
              <p:cNvSpPr>
                <a:spLocks noChangeAspect="1" noChangeArrowheads="1"/>
              </p:cNvSpPr>
              <p:nvPr/>
            </p:nvSpPr>
            <p:spPr bwMode="auto">
              <a:xfrm>
                <a:off x="1200" y="86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4" name="Oval 153"/>
              <p:cNvSpPr>
                <a:spLocks noChangeAspect="1" noChangeArrowheads="1"/>
              </p:cNvSpPr>
              <p:nvPr/>
            </p:nvSpPr>
            <p:spPr bwMode="auto">
              <a:xfrm>
                <a:off x="1488" y="48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5" name="Oval 154"/>
              <p:cNvSpPr>
                <a:spLocks noChangeAspect="1" noChangeArrowheads="1"/>
              </p:cNvSpPr>
              <p:nvPr/>
            </p:nvSpPr>
            <p:spPr bwMode="auto">
              <a:xfrm>
                <a:off x="3552" y="105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6" name="Oval 155"/>
              <p:cNvSpPr>
                <a:spLocks noChangeAspect="1" noChangeArrowheads="1"/>
              </p:cNvSpPr>
              <p:nvPr/>
            </p:nvSpPr>
            <p:spPr bwMode="auto">
              <a:xfrm>
                <a:off x="3264" y="81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7" name="Oval 156"/>
              <p:cNvSpPr>
                <a:spLocks noChangeAspect="1" noChangeArrowheads="1"/>
              </p:cNvSpPr>
              <p:nvPr/>
            </p:nvSpPr>
            <p:spPr bwMode="auto">
              <a:xfrm>
                <a:off x="3696" y="67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8" name="Oval 157"/>
              <p:cNvSpPr>
                <a:spLocks noChangeAspect="1" noChangeArrowheads="1"/>
              </p:cNvSpPr>
              <p:nvPr/>
            </p:nvSpPr>
            <p:spPr bwMode="auto">
              <a:xfrm>
                <a:off x="3504" y="76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9" name="Oval 158"/>
              <p:cNvSpPr>
                <a:spLocks noChangeAspect="1" noChangeArrowheads="1"/>
              </p:cNvSpPr>
              <p:nvPr/>
            </p:nvSpPr>
            <p:spPr bwMode="auto">
              <a:xfrm>
                <a:off x="3408" y="48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0" name="Oval 159"/>
              <p:cNvSpPr>
                <a:spLocks noChangeAspect="1" noChangeArrowheads="1"/>
              </p:cNvSpPr>
              <p:nvPr/>
            </p:nvSpPr>
            <p:spPr bwMode="auto">
              <a:xfrm>
                <a:off x="4464" y="158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1" name="Oval 160"/>
              <p:cNvSpPr>
                <a:spLocks noChangeAspect="1" noChangeArrowheads="1"/>
              </p:cNvSpPr>
              <p:nvPr/>
            </p:nvSpPr>
            <p:spPr bwMode="auto">
              <a:xfrm>
                <a:off x="4656" y="134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2" name="Oval 161"/>
              <p:cNvSpPr>
                <a:spLocks noChangeAspect="1" noChangeArrowheads="1"/>
              </p:cNvSpPr>
              <p:nvPr/>
            </p:nvSpPr>
            <p:spPr bwMode="auto">
              <a:xfrm>
                <a:off x="5040" y="153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3" name="Oval 162"/>
              <p:cNvSpPr>
                <a:spLocks noChangeAspect="1" noChangeArrowheads="1"/>
              </p:cNvSpPr>
              <p:nvPr/>
            </p:nvSpPr>
            <p:spPr bwMode="auto">
              <a:xfrm>
                <a:off x="4944" y="172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4" name="Oval 163"/>
              <p:cNvSpPr>
                <a:spLocks noChangeAspect="1" noChangeArrowheads="1"/>
              </p:cNvSpPr>
              <p:nvPr/>
            </p:nvSpPr>
            <p:spPr bwMode="auto">
              <a:xfrm>
                <a:off x="3648" y="124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5" name="Oval 164"/>
              <p:cNvSpPr>
                <a:spLocks noChangeAspect="1" noChangeArrowheads="1"/>
              </p:cNvSpPr>
              <p:nvPr/>
            </p:nvSpPr>
            <p:spPr bwMode="auto">
              <a:xfrm>
                <a:off x="3312" y="5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6" name="Oval 165"/>
              <p:cNvSpPr>
                <a:spLocks noChangeAspect="1" noChangeArrowheads="1"/>
              </p:cNvSpPr>
              <p:nvPr/>
            </p:nvSpPr>
            <p:spPr bwMode="auto">
              <a:xfrm>
                <a:off x="4272" y="139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7" name="Oval 166"/>
              <p:cNvSpPr>
                <a:spLocks noChangeAspect="1" noChangeArrowheads="1"/>
              </p:cNvSpPr>
              <p:nvPr/>
            </p:nvSpPr>
            <p:spPr bwMode="auto">
              <a:xfrm>
                <a:off x="4032" y="144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8" name="Oval 167"/>
              <p:cNvSpPr>
                <a:spLocks noChangeAspect="1" noChangeArrowheads="1"/>
              </p:cNvSpPr>
              <p:nvPr/>
            </p:nvSpPr>
            <p:spPr bwMode="auto">
              <a:xfrm>
                <a:off x="2400" y="220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9" name="Oval 168"/>
              <p:cNvSpPr>
                <a:spLocks noChangeAspect="1" noChangeArrowheads="1"/>
              </p:cNvSpPr>
              <p:nvPr/>
            </p:nvSpPr>
            <p:spPr bwMode="auto">
              <a:xfrm>
                <a:off x="2976" y="16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0" name="Oval 169"/>
              <p:cNvSpPr>
                <a:spLocks noChangeAspect="1" noChangeArrowheads="1"/>
              </p:cNvSpPr>
              <p:nvPr/>
            </p:nvSpPr>
            <p:spPr bwMode="auto">
              <a:xfrm>
                <a:off x="2016" y="148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1" name="Oval 170"/>
              <p:cNvSpPr>
                <a:spLocks noChangeAspect="1" noChangeArrowheads="1"/>
              </p:cNvSpPr>
              <p:nvPr/>
            </p:nvSpPr>
            <p:spPr bwMode="auto">
              <a:xfrm>
                <a:off x="3072" y="240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2" name="Oval 171"/>
              <p:cNvSpPr>
                <a:spLocks noChangeAspect="1" noChangeArrowheads="1"/>
              </p:cNvSpPr>
              <p:nvPr/>
            </p:nvSpPr>
            <p:spPr bwMode="auto">
              <a:xfrm>
                <a:off x="3024" y="264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3" name="Oval 172"/>
              <p:cNvSpPr>
                <a:spLocks noChangeAspect="1" noChangeArrowheads="1"/>
              </p:cNvSpPr>
              <p:nvPr/>
            </p:nvSpPr>
            <p:spPr bwMode="auto">
              <a:xfrm>
                <a:off x="3168" y="264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4" name="Oval 173"/>
              <p:cNvSpPr>
                <a:spLocks noChangeAspect="1" noChangeArrowheads="1"/>
              </p:cNvSpPr>
              <p:nvPr/>
            </p:nvSpPr>
            <p:spPr bwMode="auto">
              <a:xfrm>
                <a:off x="3936" y="129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5" name="Oval 174"/>
              <p:cNvSpPr>
                <a:spLocks noChangeAspect="1" noChangeArrowheads="1"/>
              </p:cNvSpPr>
              <p:nvPr/>
            </p:nvSpPr>
            <p:spPr bwMode="auto">
              <a:xfrm>
                <a:off x="3840" y="115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6" name="Oval 175"/>
              <p:cNvSpPr>
                <a:spLocks noChangeAspect="1" noChangeArrowheads="1"/>
              </p:cNvSpPr>
              <p:nvPr/>
            </p:nvSpPr>
            <p:spPr bwMode="auto">
              <a:xfrm>
                <a:off x="4128" y="129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7" name="Oval 176"/>
              <p:cNvSpPr>
                <a:spLocks noChangeAspect="1" noChangeArrowheads="1"/>
              </p:cNvSpPr>
              <p:nvPr/>
            </p:nvSpPr>
            <p:spPr bwMode="auto">
              <a:xfrm>
                <a:off x="4416" y="115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8" name="Oval 177"/>
              <p:cNvSpPr>
                <a:spLocks noChangeAspect="1" noChangeArrowheads="1"/>
              </p:cNvSpPr>
              <p:nvPr/>
            </p:nvSpPr>
            <p:spPr bwMode="auto">
              <a:xfrm>
                <a:off x="4368" y="172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9" name="Oval 178"/>
              <p:cNvSpPr>
                <a:spLocks noChangeAspect="1" noChangeArrowheads="1"/>
              </p:cNvSpPr>
              <p:nvPr/>
            </p:nvSpPr>
            <p:spPr bwMode="auto">
              <a:xfrm>
                <a:off x="4992" y="187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0" name="Oval 179"/>
              <p:cNvSpPr>
                <a:spLocks noChangeAspect="1" noChangeArrowheads="1"/>
              </p:cNvSpPr>
              <p:nvPr/>
            </p:nvSpPr>
            <p:spPr bwMode="auto">
              <a:xfrm>
                <a:off x="4896" y="134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1" name="Oval 180"/>
              <p:cNvSpPr>
                <a:spLocks noChangeAspect="1" noChangeArrowheads="1"/>
              </p:cNvSpPr>
              <p:nvPr/>
            </p:nvSpPr>
            <p:spPr bwMode="auto">
              <a:xfrm>
                <a:off x="3072" y="278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2" name="Oval 181"/>
              <p:cNvSpPr>
                <a:spLocks noChangeAspect="1" noChangeArrowheads="1"/>
              </p:cNvSpPr>
              <p:nvPr/>
            </p:nvSpPr>
            <p:spPr bwMode="auto">
              <a:xfrm>
                <a:off x="2496" y="369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3" name="Oval 182"/>
              <p:cNvSpPr>
                <a:spLocks noChangeAspect="1" noChangeArrowheads="1"/>
              </p:cNvSpPr>
              <p:nvPr/>
            </p:nvSpPr>
            <p:spPr bwMode="auto">
              <a:xfrm>
                <a:off x="3888" y="264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4" name="Oval 183"/>
              <p:cNvSpPr>
                <a:spLocks noChangeAspect="1" noChangeArrowheads="1"/>
              </p:cNvSpPr>
              <p:nvPr/>
            </p:nvSpPr>
            <p:spPr bwMode="auto">
              <a:xfrm>
                <a:off x="4176" y="316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5" name="Oval 184"/>
              <p:cNvSpPr>
                <a:spLocks noChangeAspect="1" noChangeArrowheads="1"/>
              </p:cNvSpPr>
              <p:nvPr/>
            </p:nvSpPr>
            <p:spPr bwMode="auto">
              <a:xfrm>
                <a:off x="2640" y="388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6" name="Oval 185"/>
              <p:cNvSpPr>
                <a:spLocks noChangeAspect="1" noChangeArrowheads="1"/>
              </p:cNvSpPr>
              <p:nvPr/>
            </p:nvSpPr>
            <p:spPr bwMode="auto">
              <a:xfrm>
                <a:off x="1296" y="182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7" name="Oval 186"/>
              <p:cNvSpPr>
                <a:spLocks noChangeAspect="1" noChangeArrowheads="1"/>
              </p:cNvSpPr>
              <p:nvPr/>
            </p:nvSpPr>
            <p:spPr bwMode="auto">
              <a:xfrm>
                <a:off x="1584" y="182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8" name="Oval 187"/>
              <p:cNvSpPr>
                <a:spLocks noChangeAspect="1" noChangeArrowheads="1"/>
              </p:cNvSpPr>
              <p:nvPr/>
            </p:nvSpPr>
            <p:spPr bwMode="auto">
              <a:xfrm>
                <a:off x="1536" y="172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9" name="Oval 188"/>
              <p:cNvSpPr>
                <a:spLocks noChangeAspect="1" noChangeArrowheads="1"/>
              </p:cNvSpPr>
              <p:nvPr/>
            </p:nvSpPr>
            <p:spPr bwMode="auto">
              <a:xfrm>
                <a:off x="2352" y="230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0" name="Oval 189"/>
              <p:cNvSpPr>
                <a:spLocks noChangeAspect="1" noChangeArrowheads="1"/>
              </p:cNvSpPr>
              <p:nvPr/>
            </p:nvSpPr>
            <p:spPr bwMode="auto">
              <a:xfrm>
                <a:off x="2784" y="220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1" name="Oval 190"/>
              <p:cNvSpPr>
                <a:spLocks noChangeAspect="1" noChangeArrowheads="1"/>
              </p:cNvSpPr>
              <p:nvPr/>
            </p:nvSpPr>
            <p:spPr bwMode="auto">
              <a:xfrm>
                <a:off x="2496" y="72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2" name="Oval 191"/>
              <p:cNvSpPr>
                <a:spLocks noChangeAspect="1" noChangeArrowheads="1"/>
              </p:cNvSpPr>
              <p:nvPr/>
            </p:nvSpPr>
            <p:spPr bwMode="auto">
              <a:xfrm>
                <a:off x="2544" y="225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3" name="Oval 192"/>
              <p:cNvSpPr>
                <a:spLocks noChangeAspect="1" noChangeArrowheads="1"/>
              </p:cNvSpPr>
              <p:nvPr/>
            </p:nvSpPr>
            <p:spPr bwMode="auto">
              <a:xfrm>
                <a:off x="2160" y="960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4" name="Oval 193"/>
              <p:cNvSpPr>
                <a:spLocks noChangeAspect="1" noChangeArrowheads="1"/>
              </p:cNvSpPr>
              <p:nvPr/>
            </p:nvSpPr>
            <p:spPr bwMode="auto">
              <a:xfrm>
                <a:off x="2112" y="225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5" name="Oval 194"/>
              <p:cNvSpPr>
                <a:spLocks noChangeAspect="1" noChangeArrowheads="1"/>
              </p:cNvSpPr>
              <p:nvPr/>
            </p:nvSpPr>
            <p:spPr bwMode="auto">
              <a:xfrm>
                <a:off x="2736" y="16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6" name="Oval 195"/>
              <p:cNvSpPr>
                <a:spLocks noChangeAspect="1" noChangeArrowheads="1"/>
              </p:cNvSpPr>
              <p:nvPr/>
            </p:nvSpPr>
            <p:spPr bwMode="auto">
              <a:xfrm>
                <a:off x="2640" y="115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7" name="Oval 196"/>
              <p:cNvSpPr>
                <a:spLocks noChangeAspect="1" noChangeArrowheads="1"/>
              </p:cNvSpPr>
              <p:nvPr/>
            </p:nvSpPr>
            <p:spPr bwMode="auto">
              <a:xfrm>
                <a:off x="2544" y="129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8" name="Oval 197"/>
              <p:cNvSpPr>
                <a:spLocks noChangeAspect="1" noChangeArrowheads="1"/>
              </p:cNvSpPr>
              <p:nvPr/>
            </p:nvSpPr>
            <p:spPr bwMode="auto">
              <a:xfrm>
                <a:off x="2736" y="139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69" name="Oval 198"/>
              <p:cNvSpPr>
                <a:spLocks noChangeAspect="1" noChangeArrowheads="1"/>
              </p:cNvSpPr>
              <p:nvPr/>
            </p:nvSpPr>
            <p:spPr bwMode="auto">
              <a:xfrm>
                <a:off x="1152" y="4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0" name="Oval 199"/>
              <p:cNvSpPr>
                <a:spLocks noChangeAspect="1" noChangeArrowheads="1"/>
              </p:cNvSpPr>
              <p:nvPr/>
            </p:nvSpPr>
            <p:spPr bwMode="auto">
              <a:xfrm>
                <a:off x="1056" y="62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1" name="Oval 200"/>
              <p:cNvSpPr>
                <a:spLocks noChangeAspect="1" noChangeArrowheads="1"/>
              </p:cNvSpPr>
              <p:nvPr/>
            </p:nvSpPr>
            <p:spPr bwMode="auto">
              <a:xfrm>
                <a:off x="1632" y="5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2" name="Oval 201"/>
              <p:cNvSpPr>
                <a:spLocks noChangeAspect="1" noChangeArrowheads="1"/>
              </p:cNvSpPr>
              <p:nvPr/>
            </p:nvSpPr>
            <p:spPr bwMode="auto">
              <a:xfrm>
                <a:off x="1344" y="100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3" name="Oval 202"/>
              <p:cNvSpPr>
                <a:spLocks noChangeAspect="1" noChangeArrowheads="1"/>
              </p:cNvSpPr>
              <p:nvPr/>
            </p:nvSpPr>
            <p:spPr bwMode="auto">
              <a:xfrm>
                <a:off x="2256" y="201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4" name="Oval 203"/>
              <p:cNvSpPr>
                <a:spLocks noChangeAspect="1" noChangeArrowheads="1"/>
              </p:cNvSpPr>
              <p:nvPr/>
            </p:nvSpPr>
            <p:spPr bwMode="auto">
              <a:xfrm>
                <a:off x="3216" y="211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5" name="Oval 204"/>
              <p:cNvSpPr>
                <a:spLocks noChangeAspect="1" noChangeArrowheads="1"/>
              </p:cNvSpPr>
              <p:nvPr/>
            </p:nvSpPr>
            <p:spPr bwMode="auto">
              <a:xfrm>
                <a:off x="3072" y="211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6" name="Oval 205"/>
              <p:cNvSpPr>
                <a:spLocks noChangeAspect="1" noChangeArrowheads="1"/>
              </p:cNvSpPr>
              <p:nvPr/>
            </p:nvSpPr>
            <p:spPr bwMode="auto">
              <a:xfrm>
                <a:off x="3216" y="16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7" name="Oval 206"/>
              <p:cNvSpPr>
                <a:spLocks noChangeAspect="1" noChangeArrowheads="1"/>
              </p:cNvSpPr>
              <p:nvPr/>
            </p:nvSpPr>
            <p:spPr bwMode="auto">
              <a:xfrm>
                <a:off x="3312" y="17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8" name="Oval 207"/>
              <p:cNvSpPr>
                <a:spLocks noChangeAspect="1" noChangeArrowheads="1"/>
              </p:cNvSpPr>
              <p:nvPr/>
            </p:nvSpPr>
            <p:spPr bwMode="auto">
              <a:xfrm>
                <a:off x="3696" y="91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79" name="Oval 208"/>
              <p:cNvSpPr>
                <a:spLocks noChangeAspect="1" noChangeArrowheads="1"/>
              </p:cNvSpPr>
              <p:nvPr/>
            </p:nvSpPr>
            <p:spPr bwMode="auto">
              <a:xfrm>
                <a:off x="3600" y="432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0" name="Oval 209"/>
              <p:cNvSpPr>
                <a:spLocks noChangeAspect="1" noChangeArrowheads="1"/>
              </p:cNvSpPr>
              <p:nvPr/>
            </p:nvSpPr>
            <p:spPr bwMode="auto">
              <a:xfrm>
                <a:off x="3216" y="384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1" name="Oval 210"/>
              <p:cNvSpPr>
                <a:spLocks noChangeAspect="1" noChangeArrowheads="1"/>
              </p:cNvSpPr>
              <p:nvPr/>
            </p:nvSpPr>
            <p:spPr bwMode="auto">
              <a:xfrm>
                <a:off x="3312" y="288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2" name="Oval 211"/>
              <p:cNvSpPr>
                <a:spLocks noChangeAspect="1" noChangeArrowheads="1"/>
              </p:cNvSpPr>
              <p:nvPr/>
            </p:nvSpPr>
            <p:spPr bwMode="auto">
              <a:xfrm>
                <a:off x="3072" y="576"/>
                <a:ext cx="48" cy="4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-475668" y="1644741"/>
              <a:ext cx="2567225" cy="2291384"/>
              <a:chOff x="7617299" y="420285"/>
              <a:chExt cx="4033838" cy="3360738"/>
            </a:xfrm>
          </p:grpSpPr>
          <p:grpSp>
            <p:nvGrpSpPr>
              <p:cNvPr id="284" name="Group 212"/>
              <p:cNvGrpSpPr>
                <a:grpSpLocks noChangeAspect="1"/>
              </p:cNvGrpSpPr>
              <p:nvPr/>
            </p:nvGrpSpPr>
            <p:grpSpPr bwMode="auto">
              <a:xfrm>
                <a:off x="7617299" y="420285"/>
                <a:ext cx="4033838" cy="3360738"/>
                <a:chOff x="864" y="192"/>
                <a:chExt cx="3168" cy="2640"/>
              </a:xfrm>
            </p:grpSpPr>
            <p:sp>
              <p:nvSpPr>
                <p:cNvPr id="288" name="Line 2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64" y="1536"/>
                  <a:ext cx="1584" cy="1296"/>
                </a:xfrm>
                <a:prstGeom prst="line">
                  <a:avLst/>
                </a:prstGeom>
                <a:noFill/>
                <a:ln w="635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" name="Line 2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48" y="192"/>
                  <a:ext cx="0" cy="1344"/>
                </a:xfrm>
                <a:prstGeom prst="line">
                  <a:avLst/>
                </a:prstGeom>
                <a:noFill/>
                <a:ln w="635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" name="Line 215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1536"/>
                  <a:ext cx="1584" cy="1008"/>
                </a:xfrm>
                <a:prstGeom prst="line">
                  <a:avLst/>
                </a:prstGeom>
                <a:noFill/>
                <a:ln w="635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5" name="AutoShape 225"/>
              <p:cNvSpPr>
                <a:spLocks noChangeAspect="1" noChangeArrowheads="1"/>
              </p:cNvSpPr>
              <p:nvPr/>
            </p:nvSpPr>
            <p:spPr bwMode="auto">
              <a:xfrm>
                <a:off x="9644537" y="3179360"/>
                <a:ext cx="304800" cy="30480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6" name="AutoShape 226"/>
              <p:cNvSpPr>
                <a:spLocks noChangeAspect="1" noChangeArrowheads="1"/>
              </p:cNvSpPr>
              <p:nvPr/>
            </p:nvSpPr>
            <p:spPr bwMode="auto">
              <a:xfrm>
                <a:off x="10760549" y="1414060"/>
                <a:ext cx="304800" cy="30480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87" name="AutoShape 227"/>
              <p:cNvSpPr>
                <a:spLocks noChangeAspect="1" noChangeArrowheads="1"/>
              </p:cNvSpPr>
              <p:nvPr/>
            </p:nvSpPr>
            <p:spPr bwMode="auto">
              <a:xfrm>
                <a:off x="8347549" y="1414060"/>
                <a:ext cx="304800" cy="30480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89283" y="2632841"/>
            <a:ext cx="1361089" cy="1171904"/>
            <a:chOff x="3589283" y="2632841"/>
            <a:chExt cx="1361089" cy="1171904"/>
          </a:xfrm>
        </p:grpSpPr>
        <p:grpSp>
          <p:nvGrpSpPr>
            <p:cNvPr id="292" name="Group 100"/>
            <p:cNvGrpSpPr>
              <a:grpSpLocks noChangeAspect="1"/>
            </p:cNvGrpSpPr>
            <p:nvPr/>
          </p:nvGrpSpPr>
          <p:grpSpPr bwMode="auto">
            <a:xfrm rot="19819133">
              <a:off x="3743553" y="2735200"/>
              <a:ext cx="1133375" cy="989158"/>
              <a:chOff x="1056" y="288"/>
              <a:chExt cx="4032" cy="3648"/>
            </a:xfrm>
            <a:solidFill>
              <a:schemeClr val="accent1"/>
            </a:solidFill>
          </p:grpSpPr>
          <p:sp>
            <p:nvSpPr>
              <p:cNvPr id="301" name="Oval 101"/>
              <p:cNvSpPr>
                <a:spLocks noChangeAspect="1" noChangeArrowheads="1"/>
              </p:cNvSpPr>
              <p:nvPr/>
            </p:nvSpPr>
            <p:spPr bwMode="auto">
              <a:xfrm>
                <a:off x="1824" y="196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02" name="Oval 102"/>
              <p:cNvSpPr>
                <a:spLocks noChangeAspect="1" noChangeArrowheads="1"/>
              </p:cNvSpPr>
              <p:nvPr/>
            </p:nvSpPr>
            <p:spPr bwMode="auto">
              <a:xfrm>
                <a:off x="1584" y="206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03" name="Oval 103"/>
              <p:cNvSpPr>
                <a:spLocks noChangeAspect="1" noChangeArrowheads="1"/>
              </p:cNvSpPr>
              <p:nvPr/>
            </p:nvSpPr>
            <p:spPr bwMode="auto">
              <a:xfrm>
                <a:off x="1920" y="187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04" name="Oval 104"/>
              <p:cNvSpPr>
                <a:spLocks noChangeAspect="1" noChangeArrowheads="1"/>
              </p:cNvSpPr>
              <p:nvPr/>
            </p:nvSpPr>
            <p:spPr bwMode="auto">
              <a:xfrm>
                <a:off x="2016" y="177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05" name="Oval 105"/>
              <p:cNvSpPr>
                <a:spLocks noChangeAspect="1" noChangeArrowheads="1"/>
              </p:cNvSpPr>
              <p:nvPr/>
            </p:nvSpPr>
            <p:spPr bwMode="auto">
              <a:xfrm>
                <a:off x="1920" y="206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06" name="Oval 106"/>
              <p:cNvSpPr>
                <a:spLocks noChangeAspect="1" noChangeArrowheads="1"/>
              </p:cNvSpPr>
              <p:nvPr/>
            </p:nvSpPr>
            <p:spPr bwMode="auto">
              <a:xfrm>
                <a:off x="1536" y="100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07" name="Oval 107"/>
              <p:cNvSpPr>
                <a:spLocks noChangeAspect="1" noChangeArrowheads="1"/>
              </p:cNvSpPr>
              <p:nvPr/>
            </p:nvSpPr>
            <p:spPr bwMode="auto">
              <a:xfrm>
                <a:off x="1824" y="144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08" name="Oval 108"/>
              <p:cNvSpPr>
                <a:spLocks noChangeAspect="1" noChangeArrowheads="1"/>
              </p:cNvSpPr>
              <p:nvPr/>
            </p:nvSpPr>
            <p:spPr bwMode="auto">
              <a:xfrm>
                <a:off x="2592" y="331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09" name="Oval 109"/>
              <p:cNvSpPr>
                <a:spLocks noChangeAspect="1" noChangeArrowheads="1"/>
              </p:cNvSpPr>
              <p:nvPr/>
            </p:nvSpPr>
            <p:spPr bwMode="auto">
              <a:xfrm>
                <a:off x="2448" y="340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0" name="Oval 110"/>
              <p:cNvSpPr>
                <a:spLocks noChangeAspect="1" noChangeArrowheads="1"/>
              </p:cNvSpPr>
              <p:nvPr/>
            </p:nvSpPr>
            <p:spPr bwMode="auto">
              <a:xfrm>
                <a:off x="2736" y="336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1" name="Oval 111"/>
              <p:cNvSpPr>
                <a:spLocks noChangeAspect="1" noChangeArrowheads="1"/>
              </p:cNvSpPr>
              <p:nvPr/>
            </p:nvSpPr>
            <p:spPr bwMode="auto">
              <a:xfrm>
                <a:off x="2784" y="326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2" name="Oval 112"/>
              <p:cNvSpPr>
                <a:spLocks noChangeAspect="1" noChangeArrowheads="1"/>
              </p:cNvSpPr>
              <p:nvPr/>
            </p:nvSpPr>
            <p:spPr bwMode="auto">
              <a:xfrm>
                <a:off x="2688" y="307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3" name="Oval 113"/>
              <p:cNvSpPr>
                <a:spLocks noChangeAspect="1" noChangeArrowheads="1"/>
              </p:cNvSpPr>
              <p:nvPr/>
            </p:nvSpPr>
            <p:spPr bwMode="auto">
              <a:xfrm>
                <a:off x="2832" y="288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4" name="Oval 114"/>
              <p:cNvSpPr>
                <a:spLocks noChangeAspect="1" noChangeArrowheads="1"/>
              </p:cNvSpPr>
              <p:nvPr/>
            </p:nvSpPr>
            <p:spPr bwMode="auto">
              <a:xfrm>
                <a:off x="3024" y="297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5" name="Oval 115"/>
              <p:cNvSpPr>
                <a:spLocks noChangeAspect="1" noChangeArrowheads="1"/>
              </p:cNvSpPr>
              <p:nvPr/>
            </p:nvSpPr>
            <p:spPr bwMode="auto">
              <a:xfrm>
                <a:off x="2688" y="259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6" name="Oval 116"/>
              <p:cNvSpPr>
                <a:spLocks noChangeAspect="1" noChangeArrowheads="1"/>
              </p:cNvSpPr>
              <p:nvPr/>
            </p:nvSpPr>
            <p:spPr bwMode="auto">
              <a:xfrm>
                <a:off x="2736" y="273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7" name="Oval 117"/>
              <p:cNvSpPr>
                <a:spLocks noChangeAspect="1" noChangeArrowheads="1"/>
              </p:cNvSpPr>
              <p:nvPr/>
            </p:nvSpPr>
            <p:spPr bwMode="auto">
              <a:xfrm>
                <a:off x="3312" y="297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8" name="Oval 118"/>
              <p:cNvSpPr>
                <a:spLocks noChangeAspect="1" noChangeArrowheads="1"/>
              </p:cNvSpPr>
              <p:nvPr/>
            </p:nvSpPr>
            <p:spPr bwMode="auto">
              <a:xfrm>
                <a:off x="3120" y="283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9" name="Oval 119"/>
              <p:cNvSpPr>
                <a:spLocks noChangeAspect="1" noChangeArrowheads="1"/>
              </p:cNvSpPr>
              <p:nvPr/>
            </p:nvSpPr>
            <p:spPr bwMode="auto">
              <a:xfrm>
                <a:off x="3696" y="302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0" name="Oval 120"/>
              <p:cNvSpPr>
                <a:spLocks noChangeAspect="1" noChangeArrowheads="1"/>
              </p:cNvSpPr>
              <p:nvPr/>
            </p:nvSpPr>
            <p:spPr bwMode="auto">
              <a:xfrm>
                <a:off x="2736" y="364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1" name="Oval 121"/>
              <p:cNvSpPr>
                <a:spLocks noChangeAspect="1" noChangeArrowheads="1"/>
              </p:cNvSpPr>
              <p:nvPr/>
            </p:nvSpPr>
            <p:spPr bwMode="auto">
              <a:xfrm>
                <a:off x="2256" y="360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2" name="Oval 122"/>
              <p:cNvSpPr>
                <a:spLocks noChangeAspect="1" noChangeArrowheads="1"/>
              </p:cNvSpPr>
              <p:nvPr/>
            </p:nvSpPr>
            <p:spPr bwMode="auto">
              <a:xfrm>
                <a:off x="2544" y="288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3" name="Oval 123"/>
              <p:cNvSpPr>
                <a:spLocks noChangeAspect="1" noChangeArrowheads="1"/>
              </p:cNvSpPr>
              <p:nvPr/>
            </p:nvSpPr>
            <p:spPr bwMode="auto">
              <a:xfrm>
                <a:off x="2592" y="259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4" name="Oval 124"/>
              <p:cNvSpPr>
                <a:spLocks noChangeAspect="1" noChangeArrowheads="1"/>
              </p:cNvSpPr>
              <p:nvPr/>
            </p:nvSpPr>
            <p:spPr bwMode="auto">
              <a:xfrm>
                <a:off x="4032" y="297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5" name="Oval 125"/>
              <p:cNvSpPr>
                <a:spLocks noChangeAspect="1" noChangeArrowheads="1"/>
              </p:cNvSpPr>
              <p:nvPr/>
            </p:nvSpPr>
            <p:spPr bwMode="auto">
              <a:xfrm>
                <a:off x="3456" y="283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6" name="Oval 126"/>
              <p:cNvSpPr>
                <a:spLocks noChangeAspect="1" noChangeArrowheads="1"/>
              </p:cNvSpPr>
              <p:nvPr/>
            </p:nvSpPr>
            <p:spPr bwMode="auto">
              <a:xfrm>
                <a:off x="4080" y="278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7" name="Oval 127"/>
              <p:cNvSpPr>
                <a:spLocks noChangeAspect="1" noChangeArrowheads="1"/>
              </p:cNvSpPr>
              <p:nvPr/>
            </p:nvSpPr>
            <p:spPr bwMode="auto">
              <a:xfrm>
                <a:off x="3744" y="273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8" name="Oval 128"/>
              <p:cNvSpPr>
                <a:spLocks noChangeAspect="1" noChangeArrowheads="1"/>
              </p:cNvSpPr>
              <p:nvPr/>
            </p:nvSpPr>
            <p:spPr bwMode="auto">
              <a:xfrm>
                <a:off x="2832" y="240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9" name="Oval 129"/>
              <p:cNvSpPr>
                <a:spLocks noChangeAspect="1" noChangeArrowheads="1"/>
              </p:cNvSpPr>
              <p:nvPr/>
            </p:nvSpPr>
            <p:spPr bwMode="auto">
              <a:xfrm>
                <a:off x="2640" y="220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0" name="Oval 130"/>
              <p:cNvSpPr>
                <a:spLocks noChangeAspect="1" noChangeArrowheads="1"/>
              </p:cNvSpPr>
              <p:nvPr/>
            </p:nvSpPr>
            <p:spPr bwMode="auto">
              <a:xfrm>
                <a:off x="2016" y="201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1" name="Oval 131"/>
              <p:cNvSpPr>
                <a:spLocks noChangeAspect="1" noChangeArrowheads="1"/>
              </p:cNvSpPr>
              <p:nvPr/>
            </p:nvSpPr>
            <p:spPr bwMode="auto">
              <a:xfrm>
                <a:off x="1488" y="86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2" name="Oval 132"/>
              <p:cNvSpPr>
                <a:spLocks noChangeAspect="1"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3" name="Oval 133"/>
              <p:cNvSpPr>
                <a:spLocks noChangeAspect="1" noChangeArrowheads="1"/>
              </p:cNvSpPr>
              <p:nvPr/>
            </p:nvSpPr>
            <p:spPr bwMode="auto">
              <a:xfrm>
                <a:off x="1728" y="211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4" name="Oval 134"/>
              <p:cNvSpPr>
                <a:spLocks noChangeAspect="1" noChangeArrowheads="1"/>
              </p:cNvSpPr>
              <p:nvPr/>
            </p:nvSpPr>
            <p:spPr bwMode="auto">
              <a:xfrm>
                <a:off x="1824" y="177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5" name="Oval 135"/>
              <p:cNvSpPr>
                <a:spLocks noChangeAspect="1" noChangeArrowheads="1"/>
              </p:cNvSpPr>
              <p:nvPr/>
            </p:nvSpPr>
            <p:spPr bwMode="auto">
              <a:xfrm>
                <a:off x="1440" y="192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6" name="Oval 136"/>
              <p:cNvSpPr>
                <a:spLocks noChangeAspect="1"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7" name="Oval 137"/>
              <p:cNvSpPr>
                <a:spLocks noChangeAspect="1" noChangeArrowheads="1"/>
              </p:cNvSpPr>
              <p:nvPr/>
            </p:nvSpPr>
            <p:spPr bwMode="auto">
              <a:xfrm>
                <a:off x="2352" y="187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8" name="Oval 138"/>
              <p:cNvSpPr>
                <a:spLocks noChangeAspect="1" noChangeArrowheads="1"/>
              </p:cNvSpPr>
              <p:nvPr/>
            </p:nvSpPr>
            <p:spPr bwMode="auto">
              <a:xfrm>
                <a:off x="2448" y="163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9" name="Oval 139"/>
              <p:cNvSpPr>
                <a:spLocks noChangeAspect="1" noChangeArrowheads="1"/>
              </p:cNvSpPr>
              <p:nvPr/>
            </p:nvSpPr>
            <p:spPr bwMode="auto">
              <a:xfrm>
                <a:off x="2256" y="148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0" name="Oval 140"/>
              <p:cNvSpPr>
                <a:spLocks noChangeAspect="1" noChangeArrowheads="1"/>
              </p:cNvSpPr>
              <p:nvPr/>
            </p:nvSpPr>
            <p:spPr bwMode="auto">
              <a:xfrm>
                <a:off x="2160" y="124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1" name="Oval 141"/>
              <p:cNvSpPr>
                <a:spLocks noChangeAspect="1" noChangeArrowheads="1"/>
              </p:cNvSpPr>
              <p:nvPr/>
            </p:nvSpPr>
            <p:spPr bwMode="auto">
              <a:xfrm>
                <a:off x="2160" y="158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2" name="Oval 142"/>
              <p:cNvSpPr>
                <a:spLocks noChangeAspect="1" noChangeArrowheads="1"/>
              </p:cNvSpPr>
              <p:nvPr/>
            </p:nvSpPr>
            <p:spPr bwMode="auto">
              <a:xfrm>
                <a:off x="2640" y="201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3" name="Oval 143"/>
              <p:cNvSpPr>
                <a:spLocks noChangeAspect="1" noChangeArrowheads="1"/>
              </p:cNvSpPr>
              <p:nvPr/>
            </p:nvSpPr>
            <p:spPr bwMode="auto">
              <a:xfrm>
                <a:off x="3408" y="192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4" name="Oval 144"/>
              <p:cNvSpPr>
                <a:spLocks noChangeAspect="1" noChangeArrowheads="1"/>
              </p:cNvSpPr>
              <p:nvPr/>
            </p:nvSpPr>
            <p:spPr bwMode="auto">
              <a:xfrm>
                <a:off x="3216" y="235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5" name="Oval 145"/>
              <p:cNvSpPr>
                <a:spLocks noChangeAspect="1" noChangeArrowheads="1"/>
              </p:cNvSpPr>
              <p:nvPr/>
            </p:nvSpPr>
            <p:spPr bwMode="auto">
              <a:xfrm>
                <a:off x="3264" y="244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6" name="Oval 146"/>
              <p:cNvSpPr>
                <a:spLocks noChangeAspect="1" noChangeArrowheads="1"/>
              </p:cNvSpPr>
              <p:nvPr/>
            </p:nvSpPr>
            <p:spPr bwMode="auto">
              <a:xfrm>
                <a:off x="3792" y="153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7" name="Oval 147"/>
              <p:cNvSpPr>
                <a:spLocks noChangeAspect="1" noChangeArrowheads="1"/>
              </p:cNvSpPr>
              <p:nvPr/>
            </p:nvSpPr>
            <p:spPr bwMode="auto">
              <a:xfrm>
                <a:off x="3408" y="153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8" name="Oval 148"/>
              <p:cNvSpPr>
                <a:spLocks noChangeAspect="1" noChangeArrowheads="1"/>
              </p:cNvSpPr>
              <p:nvPr/>
            </p:nvSpPr>
            <p:spPr bwMode="auto">
              <a:xfrm>
                <a:off x="35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49" name="Oval 149"/>
              <p:cNvSpPr>
                <a:spLocks noChangeAspect="1" noChangeArrowheads="1"/>
              </p:cNvSpPr>
              <p:nvPr/>
            </p:nvSpPr>
            <p:spPr bwMode="auto">
              <a:xfrm>
                <a:off x="4128" y="153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0" name="Oval 150"/>
              <p:cNvSpPr>
                <a:spLocks noChangeAspect="1" noChangeArrowheads="1"/>
              </p:cNvSpPr>
              <p:nvPr/>
            </p:nvSpPr>
            <p:spPr bwMode="auto">
              <a:xfrm>
                <a:off x="3312" y="129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1" name="Oval 151"/>
              <p:cNvSpPr>
                <a:spLocks noChangeAspect="1" noChangeArrowheads="1"/>
              </p:cNvSpPr>
              <p:nvPr/>
            </p:nvSpPr>
            <p:spPr bwMode="auto">
              <a:xfrm>
                <a:off x="1680" y="110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2" name="Oval 152"/>
              <p:cNvSpPr>
                <a:spLocks noChangeAspect="1" noChangeArrowheads="1"/>
              </p:cNvSpPr>
              <p:nvPr/>
            </p:nvSpPr>
            <p:spPr bwMode="auto">
              <a:xfrm>
                <a:off x="1200" y="86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3" name="Oval 153"/>
              <p:cNvSpPr>
                <a:spLocks noChangeAspect="1" noChangeArrowheads="1"/>
              </p:cNvSpPr>
              <p:nvPr/>
            </p:nvSpPr>
            <p:spPr bwMode="auto">
              <a:xfrm>
                <a:off x="1488" y="48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4" name="Oval 154"/>
              <p:cNvSpPr>
                <a:spLocks noChangeAspect="1" noChangeArrowheads="1"/>
              </p:cNvSpPr>
              <p:nvPr/>
            </p:nvSpPr>
            <p:spPr bwMode="auto">
              <a:xfrm>
                <a:off x="3552" y="105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5" name="Oval 155"/>
              <p:cNvSpPr>
                <a:spLocks noChangeAspect="1" noChangeArrowheads="1"/>
              </p:cNvSpPr>
              <p:nvPr/>
            </p:nvSpPr>
            <p:spPr bwMode="auto">
              <a:xfrm>
                <a:off x="3264" y="81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6" name="Oval 156"/>
              <p:cNvSpPr>
                <a:spLocks noChangeAspect="1" noChangeArrowheads="1"/>
              </p:cNvSpPr>
              <p:nvPr/>
            </p:nvSpPr>
            <p:spPr bwMode="auto">
              <a:xfrm>
                <a:off x="3696" y="67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7" name="Oval 157"/>
              <p:cNvSpPr>
                <a:spLocks noChangeAspect="1" noChangeArrowheads="1"/>
              </p:cNvSpPr>
              <p:nvPr/>
            </p:nvSpPr>
            <p:spPr bwMode="auto">
              <a:xfrm>
                <a:off x="3504" y="76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8" name="Oval 158"/>
              <p:cNvSpPr>
                <a:spLocks noChangeAspect="1" noChangeArrowheads="1"/>
              </p:cNvSpPr>
              <p:nvPr/>
            </p:nvSpPr>
            <p:spPr bwMode="auto">
              <a:xfrm>
                <a:off x="3408" y="48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9" name="Oval 159"/>
              <p:cNvSpPr>
                <a:spLocks noChangeAspect="1" noChangeArrowheads="1"/>
              </p:cNvSpPr>
              <p:nvPr/>
            </p:nvSpPr>
            <p:spPr bwMode="auto">
              <a:xfrm>
                <a:off x="4464" y="158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0" name="Oval 160"/>
              <p:cNvSpPr>
                <a:spLocks noChangeAspect="1" noChangeArrowheads="1"/>
              </p:cNvSpPr>
              <p:nvPr/>
            </p:nvSpPr>
            <p:spPr bwMode="auto">
              <a:xfrm>
                <a:off x="4656" y="134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1" name="Oval 161"/>
              <p:cNvSpPr>
                <a:spLocks noChangeAspect="1" noChangeArrowheads="1"/>
              </p:cNvSpPr>
              <p:nvPr/>
            </p:nvSpPr>
            <p:spPr bwMode="auto">
              <a:xfrm>
                <a:off x="5040" y="153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2" name="Oval 162"/>
              <p:cNvSpPr>
                <a:spLocks noChangeAspect="1" noChangeArrowheads="1"/>
              </p:cNvSpPr>
              <p:nvPr/>
            </p:nvSpPr>
            <p:spPr bwMode="auto">
              <a:xfrm>
                <a:off x="4944" y="172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3" name="Oval 163"/>
              <p:cNvSpPr>
                <a:spLocks noChangeAspect="1" noChangeArrowheads="1"/>
              </p:cNvSpPr>
              <p:nvPr/>
            </p:nvSpPr>
            <p:spPr bwMode="auto">
              <a:xfrm>
                <a:off x="3648" y="124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4" name="Oval 164"/>
              <p:cNvSpPr>
                <a:spLocks noChangeAspect="1" noChangeArrowheads="1"/>
              </p:cNvSpPr>
              <p:nvPr/>
            </p:nvSpPr>
            <p:spPr bwMode="auto">
              <a:xfrm>
                <a:off x="3312" y="57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5" name="Oval 165"/>
              <p:cNvSpPr>
                <a:spLocks noChangeAspect="1" noChangeArrowheads="1"/>
              </p:cNvSpPr>
              <p:nvPr/>
            </p:nvSpPr>
            <p:spPr bwMode="auto">
              <a:xfrm>
                <a:off x="4272" y="139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6" name="Oval 166"/>
              <p:cNvSpPr>
                <a:spLocks noChangeAspect="1" noChangeArrowheads="1"/>
              </p:cNvSpPr>
              <p:nvPr/>
            </p:nvSpPr>
            <p:spPr bwMode="auto">
              <a:xfrm>
                <a:off x="4032" y="144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7" name="Oval 167"/>
              <p:cNvSpPr>
                <a:spLocks noChangeAspect="1" noChangeArrowheads="1"/>
              </p:cNvSpPr>
              <p:nvPr/>
            </p:nvSpPr>
            <p:spPr bwMode="auto">
              <a:xfrm>
                <a:off x="2400" y="220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8" name="Oval 168"/>
              <p:cNvSpPr>
                <a:spLocks noChangeAspect="1" noChangeArrowheads="1"/>
              </p:cNvSpPr>
              <p:nvPr/>
            </p:nvSpPr>
            <p:spPr bwMode="auto">
              <a:xfrm>
                <a:off x="2976" y="163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9" name="Oval 169"/>
              <p:cNvSpPr>
                <a:spLocks noChangeAspect="1" noChangeArrowheads="1"/>
              </p:cNvSpPr>
              <p:nvPr/>
            </p:nvSpPr>
            <p:spPr bwMode="auto">
              <a:xfrm>
                <a:off x="2016" y="148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0" name="Oval 170"/>
              <p:cNvSpPr>
                <a:spLocks noChangeAspect="1" noChangeArrowheads="1"/>
              </p:cNvSpPr>
              <p:nvPr/>
            </p:nvSpPr>
            <p:spPr bwMode="auto">
              <a:xfrm>
                <a:off x="3072" y="240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1" name="Oval 171"/>
              <p:cNvSpPr>
                <a:spLocks noChangeAspect="1" noChangeArrowheads="1"/>
              </p:cNvSpPr>
              <p:nvPr/>
            </p:nvSpPr>
            <p:spPr bwMode="auto">
              <a:xfrm>
                <a:off x="3024" y="264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2" name="Oval 172"/>
              <p:cNvSpPr>
                <a:spLocks noChangeAspect="1" noChangeArrowheads="1"/>
              </p:cNvSpPr>
              <p:nvPr/>
            </p:nvSpPr>
            <p:spPr bwMode="auto">
              <a:xfrm>
                <a:off x="3168" y="264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3" name="Oval 173"/>
              <p:cNvSpPr>
                <a:spLocks noChangeAspect="1" noChangeArrowheads="1"/>
              </p:cNvSpPr>
              <p:nvPr/>
            </p:nvSpPr>
            <p:spPr bwMode="auto">
              <a:xfrm>
                <a:off x="3936" y="129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4" name="Oval 174"/>
              <p:cNvSpPr>
                <a:spLocks noChangeAspect="1" noChangeArrowheads="1"/>
              </p:cNvSpPr>
              <p:nvPr/>
            </p:nvSpPr>
            <p:spPr bwMode="auto">
              <a:xfrm>
                <a:off x="3840" y="115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5" name="Oval 175"/>
              <p:cNvSpPr>
                <a:spLocks noChangeAspect="1" noChangeArrowheads="1"/>
              </p:cNvSpPr>
              <p:nvPr/>
            </p:nvSpPr>
            <p:spPr bwMode="auto">
              <a:xfrm>
                <a:off x="4128" y="129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6" name="Oval 176"/>
              <p:cNvSpPr>
                <a:spLocks noChangeAspect="1" noChangeArrowheads="1"/>
              </p:cNvSpPr>
              <p:nvPr/>
            </p:nvSpPr>
            <p:spPr bwMode="auto">
              <a:xfrm>
                <a:off x="4416" y="115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7" name="Oval 177"/>
              <p:cNvSpPr>
                <a:spLocks noChangeAspect="1" noChangeArrowheads="1"/>
              </p:cNvSpPr>
              <p:nvPr/>
            </p:nvSpPr>
            <p:spPr bwMode="auto">
              <a:xfrm>
                <a:off x="4368" y="172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8" name="Oval 178"/>
              <p:cNvSpPr>
                <a:spLocks noChangeAspect="1" noChangeArrowheads="1"/>
              </p:cNvSpPr>
              <p:nvPr/>
            </p:nvSpPr>
            <p:spPr bwMode="auto">
              <a:xfrm>
                <a:off x="4992" y="187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9" name="Oval 179"/>
              <p:cNvSpPr>
                <a:spLocks noChangeAspect="1" noChangeArrowheads="1"/>
              </p:cNvSpPr>
              <p:nvPr/>
            </p:nvSpPr>
            <p:spPr bwMode="auto">
              <a:xfrm>
                <a:off x="4896" y="134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0" name="Oval 180"/>
              <p:cNvSpPr>
                <a:spLocks noChangeAspect="1" noChangeArrowheads="1"/>
              </p:cNvSpPr>
              <p:nvPr/>
            </p:nvSpPr>
            <p:spPr bwMode="auto">
              <a:xfrm>
                <a:off x="3072" y="278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1" name="Oval 181"/>
              <p:cNvSpPr>
                <a:spLocks noChangeAspect="1" noChangeArrowheads="1"/>
              </p:cNvSpPr>
              <p:nvPr/>
            </p:nvSpPr>
            <p:spPr bwMode="auto">
              <a:xfrm>
                <a:off x="2496" y="369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2" name="Oval 182"/>
              <p:cNvSpPr>
                <a:spLocks noChangeAspect="1" noChangeArrowheads="1"/>
              </p:cNvSpPr>
              <p:nvPr/>
            </p:nvSpPr>
            <p:spPr bwMode="auto">
              <a:xfrm>
                <a:off x="3888" y="264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3" name="Oval 183"/>
              <p:cNvSpPr>
                <a:spLocks noChangeAspect="1" noChangeArrowheads="1"/>
              </p:cNvSpPr>
              <p:nvPr/>
            </p:nvSpPr>
            <p:spPr bwMode="auto">
              <a:xfrm>
                <a:off x="4176" y="316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4" name="Oval 184"/>
              <p:cNvSpPr>
                <a:spLocks noChangeAspect="1" noChangeArrowheads="1"/>
              </p:cNvSpPr>
              <p:nvPr/>
            </p:nvSpPr>
            <p:spPr bwMode="auto">
              <a:xfrm>
                <a:off x="2640" y="388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5" name="Oval 185"/>
              <p:cNvSpPr>
                <a:spLocks noChangeAspect="1" noChangeArrowheads="1"/>
              </p:cNvSpPr>
              <p:nvPr/>
            </p:nvSpPr>
            <p:spPr bwMode="auto">
              <a:xfrm>
                <a:off x="1296" y="182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6" name="Oval 186"/>
              <p:cNvSpPr>
                <a:spLocks noChangeAspect="1" noChangeArrowheads="1"/>
              </p:cNvSpPr>
              <p:nvPr/>
            </p:nvSpPr>
            <p:spPr bwMode="auto">
              <a:xfrm>
                <a:off x="1584" y="182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7" name="Oval 187"/>
              <p:cNvSpPr>
                <a:spLocks noChangeAspect="1" noChangeArrowheads="1"/>
              </p:cNvSpPr>
              <p:nvPr/>
            </p:nvSpPr>
            <p:spPr bwMode="auto">
              <a:xfrm>
                <a:off x="1536" y="172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8" name="Oval 188"/>
              <p:cNvSpPr>
                <a:spLocks noChangeAspect="1" noChangeArrowheads="1"/>
              </p:cNvSpPr>
              <p:nvPr/>
            </p:nvSpPr>
            <p:spPr bwMode="auto">
              <a:xfrm>
                <a:off x="2352" y="230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9" name="Oval 189"/>
              <p:cNvSpPr>
                <a:spLocks noChangeAspect="1" noChangeArrowheads="1"/>
              </p:cNvSpPr>
              <p:nvPr/>
            </p:nvSpPr>
            <p:spPr bwMode="auto">
              <a:xfrm>
                <a:off x="2784" y="220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0" name="Oval 190"/>
              <p:cNvSpPr>
                <a:spLocks noChangeAspect="1" noChangeArrowheads="1"/>
              </p:cNvSpPr>
              <p:nvPr/>
            </p:nvSpPr>
            <p:spPr bwMode="auto">
              <a:xfrm>
                <a:off x="2496" y="72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1" name="Oval 191"/>
              <p:cNvSpPr>
                <a:spLocks noChangeAspect="1" noChangeArrowheads="1"/>
              </p:cNvSpPr>
              <p:nvPr/>
            </p:nvSpPr>
            <p:spPr bwMode="auto">
              <a:xfrm>
                <a:off x="2544" y="225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2" name="Oval 192"/>
              <p:cNvSpPr>
                <a:spLocks noChangeAspect="1" noChangeArrowheads="1"/>
              </p:cNvSpPr>
              <p:nvPr/>
            </p:nvSpPr>
            <p:spPr bwMode="auto">
              <a:xfrm>
                <a:off x="2160" y="960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3" name="Oval 193"/>
              <p:cNvSpPr>
                <a:spLocks noChangeAspect="1" noChangeArrowheads="1"/>
              </p:cNvSpPr>
              <p:nvPr/>
            </p:nvSpPr>
            <p:spPr bwMode="auto">
              <a:xfrm>
                <a:off x="2112" y="225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4" name="Oval 194"/>
              <p:cNvSpPr>
                <a:spLocks noChangeAspect="1" noChangeArrowheads="1"/>
              </p:cNvSpPr>
              <p:nvPr/>
            </p:nvSpPr>
            <p:spPr bwMode="auto">
              <a:xfrm>
                <a:off x="2736" y="163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5" name="Oval 195"/>
              <p:cNvSpPr>
                <a:spLocks noChangeAspect="1" noChangeArrowheads="1"/>
              </p:cNvSpPr>
              <p:nvPr/>
            </p:nvSpPr>
            <p:spPr bwMode="auto">
              <a:xfrm>
                <a:off x="2640" y="115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6" name="Oval 196"/>
              <p:cNvSpPr>
                <a:spLocks noChangeAspect="1" noChangeArrowheads="1"/>
              </p:cNvSpPr>
              <p:nvPr/>
            </p:nvSpPr>
            <p:spPr bwMode="auto">
              <a:xfrm>
                <a:off x="2544" y="129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7" name="Oval 197"/>
              <p:cNvSpPr>
                <a:spLocks noChangeAspect="1" noChangeArrowheads="1"/>
              </p:cNvSpPr>
              <p:nvPr/>
            </p:nvSpPr>
            <p:spPr bwMode="auto">
              <a:xfrm>
                <a:off x="2736" y="139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8" name="Oval 198"/>
              <p:cNvSpPr>
                <a:spLocks noChangeAspect="1" noChangeArrowheads="1"/>
              </p:cNvSpPr>
              <p:nvPr/>
            </p:nvSpPr>
            <p:spPr bwMode="auto">
              <a:xfrm>
                <a:off x="1152" y="43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9" name="Oval 199"/>
              <p:cNvSpPr>
                <a:spLocks noChangeAspect="1" noChangeArrowheads="1"/>
              </p:cNvSpPr>
              <p:nvPr/>
            </p:nvSpPr>
            <p:spPr bwMode="auto">
              <a:xfrm>
                <a:off x="1056" y="62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0" name="Oval 200"/>
              <p:cNvSpPr>
                <a:spLocks noChangeAspect="1" noChangeArrowheads="1"/>
              </p:cNvSpPr>
              <p:nvPr/>
            </p:nvSpPr>
            <p:spPr bwMode="auto">
              <a:xfrm>
                <a:off x="1632" y="57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1" name="Oval 201"/>
              <p:cNvSpPr>
                <a:spLocks noChangeAspect="1" noChangeArrowheads="1"/>
              </p:cNvSpPr>
              <p:nvPr/>
            </p:nvSpPr>
            <p:spPr bwMode="auto">
              <a:xfrm>
                <a:off x="1344" y="100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2" name="Oval 202"/>
              <p:cNvSpPr>
                <a:spLocks noChangeAspect="1" noChangeArrowheads="1"/>
              </p:cNvSpPr>
              <p:nvPr/>
            </p:nvSpPr>
            <p:spPr bwMode="auto">
              <a:xfrm>
                <a:off x="2256" y="201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3" name="Oval 203"/>
              <p:cNvSpPr>
                <a:spLocks noChangeAspect="1" noChangeArrowheads="1"/>
              </p:cNvSpPr>
              <p:nvPr/>
            </p:nvSpPr>
            <p:spPr bwMode="auto">
              <a:xfrm>
                <a:off x="3216" y="211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4" name="Oval 204"/>
              <p:cNvSpPr>
                <a:spLocks noChangeAspect="1" noChangeArrowheads="1"/>
              </p:cNvSpPr>
              <p:nvPr/>
            </p:nvSpPr>
            <p:spPr bwMode="auto">
              <a:xfrm>
                <a:off x="3072" y="211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5" name="Oval 205"/>
              <p:cNvSpPr>
                <a:spLocks noChangeAspect="1" noChangeArrowheads="1"/>
              </p:cNvSpPr>
              <p:nvPr/>
            </p:nvSpPr>
            <p:spPr bwMode="auto">
              <a:xfrm>
                <a:off x="3216" y="163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6" name="Oval 206"/>
              <p:cNvSpPr>
                <a:spLocks noChangeAspect="1" noChangeArrowheads="1"/>
              </p:cNvSpPr>
              <p:nvPr/>
            </p:nvSpPr>
            <p:spPr bwMode="auto">
              <a:xfrm>
                <a:off x="3312" y="177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7" name="Oval 207"/>
              <p:cNvSpPr>
                <a:spLocks noChangeAspect="1" noChangeArrowheads="1"/>
              </p:cNvSpPr>
              <p:nvPr/>
            </p:nvSpPr>
            <p:spPr bwMode="auto">
              <a:xfrm>
                <a:off x="3696" y="91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8" name="Oval 208"/>
              <p:cNvSpPr>
                <a:spLocks noChangeAspect="1" noChangeArrowheads="1"/>
              </p:cNvSpPr>
              <p:nvPr/>
            </p:nvSpPr>
            <p:spPr bwMode="auto">
              <a:xfrm>
                <a:off x="3600" y="432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9" name="Oval 209"/>
              <p:cNvSpPr>
                <a:spLocks noChangeAspect="1" noChangeArrowheads="1"/>
              </p:cNvSpPr>
              <p:nvPr/>
            </p:nvSpPr>
            <p:spPr bwMode="auto">
              <a:xfrm>
                <a:off x="3216" y="384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10" name="Oval 210"/>
              <p:cNvSpPr>
                <a:spLocks noChangeAspect="1" noChangeArrowheads="1"/>
              </p:cNvSpPr>
              <p:nvPr/>
            </p:nvSpPr>
            <p:spPr bwMode="auto">
              <a:xfrm>
                <a:off x="3312" y="288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11" name="Oval 211"/>
              <p:cNvSpPr>
                <a:spLocks noChangeAspect="1" noChangeArrowheads="1"/>
              </p:cNvSpPr>
              <p:nvPr/>
            </p:nvSpPr>
            <p:spPr bwMode="auto">
              <a:xfrm>
                <a:off x="3072" y="576"/>
                <a:ext cx="48" cy="48"/>
              </a:xfrm>
              <a:prstGeom prst="ellipse">
                <a:avLst/>
              </a:prstGeom>
              <a:grp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 rot="19819133">
              <a:off x="3589283" y="2632841"/>
              <a:ext cx="1361089" cy="1171904"/>
              <a:chOff x="7617299" y="420285"/>
              <a:chExt cx="4033838" cy="3360738"/>
            </a:xfrm>
            <a:solidFill>
              <a:schemeClr val="accent1"/>
            </a:solidFill>
          </p:grpSpPr>
          <p:grpSp>
            <p:nvGrpSpPr>
              <p:cNvPr id="294" name="Group 212"/>
              <p:cNvGrpSpPr>
                <a:grpSpLocks noChangeAspect="1"/>
              </p:cNvGrpSpPr>
              <p:nvPr/>
            </p:nvGrpSpPr>
            <p:grpSpPr bwMode="auto">
              <a:xfrm>
                <a:off x="7617299" y="420285"/>
                <a:ext cx="4033838" cy="3360738"/>
                <a:chOff x="864" y="192"/>
                <a:chExt cx="3168" cy="2640"/>
              </a:xfrm>
              <a:grpFill/>
            </p:grpSpPr>
            <p:sp>
              <p:nvSpPr>
                <p:cNvPr id="298" name="Line 2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64" y="1536"/>
                  <a:ext cx="1584" cy="1296"/>
                </a:xfrm>
                <a:prstGeom prst="line">
                  <a:avLst/>
                </a:prstGeom>
                <a:grpFill/>
                <a:ln w="635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" name="Line 2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48" y="192"/>
                  <a:ext cx="0" cy="1344"/>
                </a:xfrm>
                <a:prstGeom prst="line">
                  <a:avLst/>
                </a:prstGeom>
                <a:grpFill/>
                <a:ln w="635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" name="Line 215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1536"/>
                  <a:ext cx="1584" cy="1008"/>
                </a:xfrm>
                <a:prstGeom prst="line">
                  <a:avLst/>
                </a:prstGeom>
                <a:grpFill/>
                <a:ln w="635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95" name="AutoShape 225"/>
              <p:cNvSpPr>
                <a:spLocks noChangeAspect="1" noChangeArrowheads="1"/>
              </p:cNvSpPr>
              <p:nvPr/>
            </p:nvSpPr>
            <p:spPr bwMode="auto">
              <a:xfrm>
                <a:off x="9644537" y="3179360"/>
                <a:ext cx="304800" cy="304800"/>
              </a:xfrm>
              <a:prstGeom prst="octagon">
                <a:avLst>
                  <a:gd name="adj" fmla="val 29287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96" name="AutoShape 226"/>
              <p:cNvSpPr>
                <a:spLocks noChangeAspect="1" noChangeArrowheads="1"/>
              </p:cNvSpPr>
              <p:nvPr/>
            </p:nvSpPr>
            <p:spPr bwMode="auto">
              <a:xfrm>
                <a:off x="10760549" y="1414060"/>
                <a:ext cx="304800" cy="304800"/>
              </a:xfrm>
              <a:prstGeom prst="octagon">
                <a:avLst>
                  <a:gd name="adj" fmla="val 29287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97" name="AutoShape 227"/>
              <p:cNvSpPr>
                <a:spLocks noChangeAspect="1" noChangeArrowheads="1"/>
              </p:cNvSpPr>
              <p:nvPr/>
            </p:nvSpPr>
            <p:spPr bwMode="auto">
              <a:xfrm>
                <a:off x="8347549" y="1414060"/>
                <a:ext cx="304800" cy="304800"/>
              </a:xfrm>
              <a:prstGeom prst="octagon">
                <a:avLst>
                  <a:gd name="adj" fmla="val 29287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CH" sz="20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</p:grpSp>
      <p:grpSp>
        <p:nvGrpSpPr>
          <p:cNvPr id="413" name="Group 100"/>
          <p:cNvGrpSpPr>
            <a:grpSpLocks noChangeAspect="1"/>
          </p:cNvGrpSpPr>
          <p:nvPr/>
        </p:nvGrpSpPr>
        <p:grpSpPr bwMode="auto">
          <a:xfrm rot="1270725">
            <a:off x="5470312" y="2682185"/>
            <a:ext cx="1137750" cy="1020208"/>
            <a:chOff x="1056" y="288"/>
            <a:chExt cx="4032" cy="3648"/>
          </a:xfrm>
        </p:grpSpPr>
        <p:sp>
          <p:nvSpPr>
            <p:cNvPr id="422" name="Oval 101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23" name="Oval 102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24" name="Oval 103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25" name="Oval 104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26" name="Oval 105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27" name="Oval 106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28" name="Oval 107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29" name="Oval 108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0" name="Oval 109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1" name="Oval 110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2" name="Oval 111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3" name="Oval 112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4" name="Oval 113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5" name="Oval 114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6" name="Oval 115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7" name="Oval 116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8" name="Oval 117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39" name="Oval 118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0" name="Oval 119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1" name="Oval 120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2" name="Oval 121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3" name="Oval 122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4" name="Oval 123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5" name="Oval 124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6" name="Oval 125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7" name="Oval 126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8" name="Oval 127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49" name="Oval 128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0" name="Oval 129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1" name="Oval 130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2" name="Oval 131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3" name="Oval 132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4" name="Oval 133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5" name="Oval 134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6" name="Oval 135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7" name="Oval 136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8" name="Oval 137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59" name="Oval 138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0" name="Oval 139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1" name="Oval 140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2" name="Oval 141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3" name="Oval 142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4" name="Oval 143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5" name="Oval 144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6" name="Oval 145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7" name="Oval 146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8" name="Oval 147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69" name="Oval 148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0" name="Oval 149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1" name="Oval 150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2" name="Oval 151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3" name="Oval 152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4" name="Oval 153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5" name="Oval 154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6" name="Oval 155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7" name="Oval 156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8" name="Oval 157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9" name="Oval 158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0" name="Oval 159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1" name="Oval 160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2" name="Oval 161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3" name="Oval 162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4" name="Oval 163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5" name="Oval 164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6" name="Oval 165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7" name="Oval 166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8" name="Oval 167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9" name="Oval 168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0" name="Oval 169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1" name="Oval 170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2" name="Oval 171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3" name="Oval 172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4" name="Oval 173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5" name="Oval 174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6" name="Oval 175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7" name="Oval 176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8" name="Oval 177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9" name="Oval 178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0" name="Oval 179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1" name="Oval 180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2" name="Oval 181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3" name="Oval 182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4" name="Oval 183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5" name="Oval 184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6" name="Oval 185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7" name="Oval 186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8" name="Oval 187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9" name="Oval 188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0" name="Oval 189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1" name="Oval 190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2" name="Oval 191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3" name="Oval 192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4" name="Oval 193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5" name="Oval 194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6" name="Oval 195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7" name="Oval 196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8" name="Oval 197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9" name="Oval 198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0" name="Oval 199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1" name="Oval 200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2" name="Oval 201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3" name="Oval 202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4" name="Oval 203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5" name="Oval 204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6" name="Oval 205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7" name="Oval 206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8" name="Oval 207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9" name="Oval 208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30" name="Oval 209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31" name="Oval 210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32" name="Oval 211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14" name="Group 413"/>
          <p:cNvGrpSpPr/>
          <p:nvPr/>
        </p:nvGrpSpPr>
        <p:grpSpPr>
          <a:xfrm rot="1270725">
            <a:off x="5339255" y="2548758"/>
            <a:ext cx="1366343" cy="1208691"/>
            <a:chOff x="7617299" y="420285"/>
            <a:chExt cx="4033838" cy="3360738"/>
          </a:xfrm>
          <a:solidFill>
            <a:srgbClr val="C00000"/>
          </a:solidFill>
        </p:grpSpPr>
        <p:grpSp>
          <p:nvGrpSpPr>
            <p:cNvPr id="415" name="Group 212"/>
            <p:cNvGrpSpPr>
              <a:grpSpLocks noChangeAspect="1"/>
            </p:cNvGrpSpPr>
            <p:nvPr/>
          </p:nvGrpSpPr>
          <p:grpSpPr bwMode="auto">
            <a:xfrm>
              <a:off x="7617299" y="420285"/>
              <a:ext cx="4033838" cy="3360738"/>
              <a:chOff x="864" y="192"/>
              <a:chExt cx="3168" cy="2640"/>
            </a:xfrm>
            <a:grpFill/>
          </p:grpSpPr>
          <p:sp>
            <p:nvSpPr>
              <p:cNvPr id="419" name="Line 213"/>
              <p:cNvSpPr>
                <a:spLocks noChangeAspect="1" noChangeShapeType="1"/>
              </p:cNvSpPr>
              <p:nvPr/>
            </p:nvSpPr>
            <p:spPr bwMode="auto">
              <a:xfrm flipH="1">
                <a:off x="864" y="1536"/>
                <a:ext cx="1584" cy="1296"/>
              </a:xfrm>
              <a:prstGeom prst="line">
                <a:avLst/>
              </a:prstGeom>
              <a:grp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2448" y="192"/>
                <a:ext cx="0" cy="1344"/>
              </a:xfrm>
              <a:prstGeom prst="line">
                <a:avLst/>
              </a:prstGeom>
              <a:grp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Line 215"/>
              <p:cNvSpPr>
                <a:spLocks noChangeAspect="1" noChangeShapeType="1"/>
              </p:cNvSpPr>
              <p:nvPr/>
            </p:nvSpPr>
            <p:spPr bwMode="auto">
              <a:xfrm>
                <a:off x="2448" y="1536"/>
                <a:ext cx="1584" cy="1008"/>
              </a:xfrm>
              <a:prstGeom prst="line">
                <a:avLst/>
              </a:prstGeom>
              <a:grp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6" name="AutoShape 225"/>
            <p:cNvSpPr>
              <a:spLocks noChangeAspect="1" noChangeArrowheads="1"/>
            </p:cNvSpPr>
            <p:nvPr/>
          </p:nvSpPr>
          <p:spPr bwMode="auto">
            <a:xfrm>
              <a:off x="9644537" y="3179360"/>
              <a:ext cx="304800" cy="304800"/>
            </a:xfrm>
            <a:prstGeom prst="octagon">
              <a:avLst>
                <a:gd name="adj" fmla="val 29287"/>
              </a:avLst>
            </a:prstGeom>
            <a:grp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17" name="AutoShape 226"/>
            <p:cNvSpPr>
              <a:spLocks noChangeAspect="1" noChangeArrowheads="1"/>
            </p:cNvSpPr>
            <p:nvPr/>
          </p:nvSpPr>
          <p:spPr bwMode="auto">
            <a:xfrm>
              <a:off x="10760549" y="1414060"/>
              <a:ext cx="304800" cy="304800"/>
            </a:xfrm>
            <a:prstGeom prst="octagon">
              <a:avLst>
                <a:gd name="adj" fmla="val 29287"/>
              </a:avLst>
            </a:prstGeom>
            <a:grp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18" name="AutoShape 227"/>
            <p:cNvSpPr>
              <a:spLocks noChangeAspect="1" noChangeArrowheads="1"/>
            </p:cNvSpPr>
            <p:nvPr/>
          </p:nvSpPr>
          <p:spPr bwMode="auto">
            <a:xfrm>
              <a:off x="8347549" y="1414060"/>
              <a:ext cx="304800" cy="304800"/>
            </a:xfrm>
            <a:prstGeom prst="octagon">
              <a:avLst>
                <a:gd name="adj" fmla="val 29287"/>
              </a:avLst>
            </a:prstGeom>
            <a:grp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 sz="20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3" name="TextBox 532"/>
              <p:cNvSpPr txBox="1"/>
              <p:nvPr/>
            </p:nvSpPr>
            <p:spPr>
              <a:xfrm>
                <a:off x="2353552" y="1904474"/>
                <a:ext cx="487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33" name="TextBox 5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552" y="1904474"/>
                <a:ext cx="4872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4" name="TextBox 533"/>
              <p:cNvSpPr txBox="1"/>
              <p:nvPr/>
            </p:nvSpPr>
            <p:spPr>
              <a:xfrm>
                <a:off x="5722117" y="1899219"/>
                <a:ext cx="554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34" name="TextBox 5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17" y="1899219"/>
                <a:ext cx="5543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5" name="TextBox 534"/>
              <p:cNvSpPr txBox="1"/>
              <p:nvPr/>
            </p:nvSpPr>
            <p:spPr>
              <a:xfrm>
                <a:off x="4066739" y="188345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35" name="TextBox 5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39" y="1883453"/>
                <a:ext cx="44595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6" name="TextBox 535"/>
              <p:cNvSpPr txBox="1"/>
              <p:nvPr/>
            </p:nvSpPr>
            <p:spPr>
              <a:xfrm>
                <a:off x="1466194" y="5956213"/>
                <a:ext cx="5927834" cy="52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36" name="TextBox 5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94" y="5956213"/>
                <a:ext cx="5927834" cy="524246"/>
              </a:xfrm>
              <a:prstGeom prst="rect">
                <a:avLst/>
              </a:prstGeom>
              <a:blipFill rotWithShape="1">
                <a:blip r:embed="rId6"/>
                <a:stretch>
                  <a:fillRect t="-465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pitchFamily="34" charset="0"/>
                <a:cs typeface="Calibri" pitchFamily="34" charset="0"/>
              </a:rPr>
              <a:t>Mobile Search System by Hashing</a:t>
            </a:r>
            <a:endParaRPr lang="en-US" altLang="zh-CN" sz="4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2158"/>
            <a:ext cx="9144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FEE8B3D-C841-453B-B64D-51FFA792F9AA}" type="slidenum">
              <a:rPr lang="en-US" altLang="zh-CN">
                <a:solidFill>
                  <a:srgbClr val="000000"/>
                </a:solidFill>
              </a:rPr>
              <a:pPr eaLnBrk="1" hangingPunct="1"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6894" y="1828800"/>
            <a:ext cx="2079955" cy="3548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Light Computing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05034" y="1662544"/>
            <a:ext cx="1815152" cy="5818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Low Bit Rate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7290" y="1817427"/>
            <a:ext cx="2331491" cy="3548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Big Data Indexing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673" y="5952609"/>
            <a:ext cx="874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He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</a:rPr>
              <a:t>Feng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Liu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Cheng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Lin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Chung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Chang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i="1" dirty="0">
                <a:solidFill>
                  <a:srgbClr val="000000"/>
                </a:solidFill>
              </a:rPr>
              <a:t>Mobile Product Search with Bag of Hash Bits and Boundary </a:t>
            </a:r>
            <a:r>
              <a:rPr lang="en-US" sz="1200" i="1" dirty="0" err="1" smtClean="0">
                <a:solidFill>
                  <a:srgbClr val="000000"/>
                </a:solidFill>
              </a:rPr>
              <a:t>Reranking</a:t>
            </a:r>
            <a:r>
              <a:rPr lang="en-US" sz="1200" dirty="0" smtClean="0">
                <a:solidFill>
                  <a:srgbClr val="000000"/>
                </a:solidFill>
              </a:rPr>
              <a:t>, CVPR 2012.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142" y="1624084"/>
            <a:ext cx="3894789" cy="3072864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SzPct val="100000"/>
              <a:buNone/>
            </a:pP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Server:</a:t>
            </a:r>
          </a:p>
          <a:p>
            <a:pPr marL="461963" lvl="1" indent="-174625"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~1 million product images from Amazon, eBay and </a:t>
            </a:r>
            <a:r>
              <a:rPr lang="en-US" altLang="zh-CN" sz="1800" b="1" dirty="0" err="1" smtClean="0">
                <a:latin typeface="Calibri" pitchFamily="34" charset="0"/>
                <a:ea typeface="宋体" pitchFamily="2" charset="-122"/>
                <a:cs typeface="Calibri" pitchFamily="34" charset="0"/>
              </a:rPr>
              <a:t>Zappos</a:t>
            </a:r>
            <a:endParaRPr lang="en-US" altLang="zh-CN" sz="18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461963" lvl="1" indent="-174625"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0.2 billion local features</a:t>
            </a:r>
          </a:p>
          <a:p>
            <a:pPr marL="461963" lvl="1" indent="-174625"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altLang="zh-CN" sz="18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Hundreds of categories; shoes, clothes, electrical devices, groceries, kitchen supplies, movies, etc. </a:t>
            </a:r>
            <a:endParaRPr lang="en-US" altLang="zh-CN" sz="18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461963" lvl="1" indent="-174625">
              <a:buClr>
                <a:schemeClr val="tx2"/>
              </a:buClr>
              <a:buSzPct val="100000"/>
              <a:buFont typeface="Arial" pitchFamily="34" charset="0"/>
              <a:buChar char="•"/>
            </a:pPr>
            <a:endParaRPr lang="en-US" altLang="zh-CN" sz="4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buClr>
                <a:schemeClr val="tx2"/>
              </a:buClr>
              <a:buSzPct val="100000"/>
              <a:buNone/>
            </a:pPr>
            <a:r>
              <a:rPr lang="en-US" altLang="zh-CN" sz="20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Speed</a:t>
            </a:r>
            <a:endParaRPr lang="en-US" altLang="zh-CN" sz="2000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461963" lvl="1" indent="-174625"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Feature extraction</a:t>
            </a:r>
            <a:r>
              <a:rPr lang="en-US" altLang="zh-CN" sz="18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: ~1s </a:t>
            </a:r>
            <a:endParaRPr lang="en-US" altLang="zh-CN" sz="1800" b="1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461963" lvl="1" indent="-174625"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Hashing: 0.1s</a:t>
            </a:r>
            <a:endParaRPr lang="en-US" altLang="zh-CN" sz="1800" b="1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461963" lvl="1" indent="-174625"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Transmission</a:t>
            </a:r>
            <a:r>
              <a:rPr lang="en-US" altLang="zh-CN" sz="18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/>
            </a:r>
            <a:b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80 bits/feature, 1KB/image</a:t>
            </a:r>
            <a:endParaRPr lang="en-US" altLang="zh-CN" sz="1800" b="1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461963" lvl="1" indent="-174625"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Server Search</a:t>
            </a:r>
            <a:r>
              <a:rPr lang="en-US" altLang="zh-CN" sz="1800" b="1" dirty="0">
                <a:latin typeface="Calibri" pitchFamily="34" charset="0"/>
                <a:ea typeface="宋体" pitchFamily="2" charset="-122"/>
                <a:cs typeface="Calibri" pitchFamily="34" charset="0"/>
              </a:rPr>
              <a:t>: ~</a:t>
            </a: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0.4s</a:t>
            </a:r>
          </a:p>
          <a:p>
            <a:pPr marL="461963" lvl="1" indent="-174625"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altLang="zh-CN" sz="1800" b="1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Download/display: 1-2s</a:t>
            </a:r>
            <a:endParaRPr lang="en-US" altLang="zh-CN" sz="1800" b="1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6" name="Picture 14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" y="4367870"/>
            <a:ext cx="4405524" cy="16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85" y="419669"/>
            <a:ext cx="8439807" cy="8382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Mobile Product Search System: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Bags of Hash Bits and Boundary features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7323" y="1332068"/>
            <a:ext cx="22452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video demo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(52, 1:26)</a:t>
            </a: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13035"/>
            <a:ext cx="5080751" cy="19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204" y="1112596"/>
            <a:ext cx="874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He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</a:rPr>
              <a:t>Feng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Liu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Cheng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Lin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Chung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Chang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i="1" dirty="0">
                <a:solidFill>
                  <a:srgbClr val="000000"/>
                </a:solidFill>
              </a:rPr>
              <a:t>Mobile Product Search with Bag of Hash Bits and Boundary </a:t>
            </a:r>
            <a:r>
              <a:rPr lang="en-US" sz="1200" i="1" dirty="0" err="1" smtClean="0">
                <a:solidFill>
                  <a:srgbClr val="000000"/>
                </a:solidFill>
              </a:rPr>
              <a:t>Reranking</a:t>
            </a:r>
            <a:r>
              <a:rPr lang="en-US" sz="1200" dirty="0" smtClean="0">
                <a:solidFill>
                  <a:srgbClr val="000000"/>
                </a:solidFill>
              </a:rPr>
              <a:t>, CVPR 2012.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Hash Table based Search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95403" y="5245002"/>
            <a:ext cx="2133600" cy="365125"/>
          </a:xfrm>
        </p:spPr>
        <p:txBody>
          <a:bodyPr/>
          <a:lstStyle/>
          <a:p>
            <a:pPr>
              <a:defRPr/>
            </a:pPr>
            <a:fld id="{3F7E55E4-F38B-4299-81F5-DBE8799C708D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Rectangle 3"/>
          <p:cNvSpPr>
            <a:spLocks noGrp="1" noChangeArrowheads="1"/>
          </p:cNvSpPr>
          <p:nvPr>
            <p:ph idx="1"/>
          </p:nvPr>
        </p:nvSpPr>
        <p:spPr>
          <a:xfrm>
            <a:off x="577195" y="5091991"/>
            <a:ext cx="8384345" cy="1434933"/>
          </a:xfrm>
        </p:spPr>
        <p:txBody>
          <a:bodyPr>
            <a:noAutofit/>
          </a:bodyPr>
          <a:lstStyle/>
          <a:p>
            <a:r>
              <a:rPr lang="en-US" altLang="zh-CN" sz="2400" i="1" dirty="0" smtClean="0"/>
              <a:t>O</a:t>
            </a:r>
            <a:r>
              <a:rPr lang="en-US" altLang="zh-CN" sz="2400" dirty="0" smtClean="0"/>
              <a:t>(1) search time for single bucket</a:t>
            </a:r>
          </a:p>
          <a:p>
            <a:r>
              <a:rPr lang="en-US" altLang="zh-CN" sz="2400" dirty="0" smtClean="0"/>
              <a:t>Each bucket stores an inverted file list</a:t>
            </a:r>
          </a:p>
          <a:p>
            <a:r>
              <a:rPr lang="en-US" altLang="zh-CN" sz="2400" dirty="0" smtClean="0"/>
              <a:t>Reranking may be needed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8711" y="1649783"/>
            <a:ext cx="2209800" cy="2250141"/>
            <a:chOff x="86508" y="2761131"/>
            <a:chExt cx="2209800" cy="2250141"/>
          </a:xfrm>
        </p:grpSpPr>
        <p:sp>
          <p:nvSpPr>
            <p:cNvPr id="48" name="Rectangle 47"/>
            <p:cNvSpPr/>
            <p:nvPr/>
          </p:nvSpPr>
          <p:spPr>
            <a:xfrm>
              <a:off x="86508" y="28014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8908" y="29538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91308" y="31062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3708" y="32586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6108" y="34110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48508" y="35634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00908" y="37158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53308" y="38682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05708" y="40206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58108" y="41730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10508" y="4325472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rgbClr val="0070C0"/>
                  </a:solidFill>
                </a:rPr>
                <a:t>x</a:t>
              </a:r>
              <a:r>
                <a:rPr lang="en-US" altLang="zh-CN" sz="2400" dirty="0" smtClean="0">
                  <a:solidFill>
                    <a:srgbClr val="0070C0"/>
                  </a:solidFill>
                </a:rPr>
                <a:t>i</a:t>
              </a:r>
              <a:endParaRPr lang="zh-CN" alt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929190" y="2761131"/>
              <a:ext cx="1367118" cy="1411941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565685" y="2953872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i="1" dirty="0" smtClean="0">
                  <a:solidFill>
                    <a:srgbClr val="0070C0"/>
                  </a:solidFill>
                  <a:cs typeface="Arial" charset="0"/>
                </a:rPr>
                <a:t>n</a:t>
              </a:r>
              <a:endParaRPr lang="zh-CN" altLang="en-US" sz="3200" i="1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sp>
        <p:nvSpPr>
          <p:cNvPr id="72" name="Right Arrow 71"/>
          <p:cNvSpPr/>
          <p:nvPr/>
        </p:nvSpPr>
        <p:spPr>
          <a:xfrm>
            <a:off x="2446088" y="1968032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6366803" y="4832252"/>
            <a:ext cx="457200" cy="806824"/>
            <a:chOff x="6324600" y="5943600"/>
            <a:chExt cx="457200" cy="806824"/>
          </a:xfrm>
        </p:grpSpPr>
        <p:sp>
          <p:nvSpPr>
            <p:cNvPr id="108" name="Rectangle 107"/>
            <p:cNvSpPr/>
            <p:nvPr/>
          </p:nvSpPr>
          <p:spPr>
            <a:xfrm>
              <a:off x="6324600" y="5943600"/>
              <a:ext cx="4572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351494" y="6165649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rgbClr val="0070C0"/>
                  </a:solidFill>
                  <a:cs typeface="Arial" charset="0"/>
                </a:rPr>
                <a:t>q</a:t>
              </a:r>
              <a:endParaRPr lang="zh-CN" altLang="en-US" sz="3200" b="1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007780" y="2700842"/>
            <a:ext cx="2025880" cy="2566198"/>
            <a:chOff x="6965577" y="3812190"/>
            <a:chExt cx="2025880" cy="2566198"/>
          </a:xfrm>
        </p:grpSpPr>
        <p:sp>
          <p:nvSpPr>
            <p:cNvPr id="110" name="Rectangle 109"/>
            <p:cNvSpPr/>
            <p:nvPr/>
          </p:nvSpPr>
          <p:spPr>
            <a:xfrm>
              <a:off x="6965577" y="5916723"/>
              <a:ext cx="9621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0070C0"/>
                  </a:solidFill>
                  <a:cs typeface="Arial" charset="0"/>
                </a:rPr>
                <a:t>01101</a:t>
              </a:r>
              <a:endParaRPr lang="zh-CN" altLang="en-US" sz="2400" dirty="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111" name="Curved Up Arrow 110"/>
            <p:cNvSpPr/>
            <p:nvPr/>
          </p:nvSpPr>
          <p:spPr>
            <a:xfrm rot="16430147">
              <a:off x="7281237" y="4564276"/>
              <a:ext cx="2462305" cy="958134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524556" y="2573146"/>
            <a:ext cx="3657600" cy="609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600756" y="1134311"/>
            <a:ext cx="3509683" cy="3545541"/>
            <a:chOff x="4558553" y="2245659"/>
            <a:chExt cx="3509683" cy="3545541"/>
          </a:xfrm>
        </p:grpSpPr>
        <p:grpSp>
          <p:nvGrpSpPr>
            <p:cNvPr id="116" name="Group 115"/>
            <p:cNvGrpSpPr/>
            <p:nvPr/>
          </p:nvGrpSpPr>
          <p:grpSpPr>
            <a:xfrm>
              <a:off x="4558553" y="2245659"/>
              <a:ext cx="3509683" cy="3545541"/>
              <a:chOff x="4558553" y="2245659"/>
              <a:chExt cx="3509683" cy="3545541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4558553" y="2667000"/>
                <a:ext cx="3509683" cy="3124200"/>
                <a:chOff x="4567517" y="2474260"/>
                <a:chExt cx="3509683" cy="312420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4567517" y="2474260"/>
                  <a:ext cx="3505200" cy="312420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853517" y="2474260"/>
                  <a:ext cx="0" cy="3124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567517" y="3007660"/>
                  <a:ext cx="3505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567517" y="3536578"/>
                  <a:ext cx="3505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572000" y="4047566"/>
                  <a:ext cx="3505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567517" y="4549590"/>
                  <a:ext cx="3505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567517" y="5056095"/>
                  <a:ext cx="3505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Rectangle 87"/>
                <p:cNvSpPr/>
                <p:nvPr/>
              </p:nvSpPr>
              <p:spPr>
                <a:xfrm>
                  <a:off x="5002306" y="3092823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5535706" y="3092823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082553" y="3092823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311153" y="3603811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5759823" y="3603811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5221941" y="3603811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675094" y="3603811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5822576" y="4114800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5212976" y="4114800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3236" y="4607859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5531224" y="4607859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4881283" y="4607859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979458" y="5132294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141258" y="5132294"/>
                  <a:ext cx="457200" cy="381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6979024" y="3581400"/>
                  <a:ext cx="9621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400" dirty="0" smtClean="0">
                      <a:solidFill>
                        <a:srgbClr val="0070C0"/>
                      </a:solidFill>
                      <a:cs typeface="Arial" charset="0"/>
                    </a:rPr>
                    <a:t>01101</a:t>
                  </a:r>
                  <a:endParaRPr lang="zh-CN" altLang="en-US" sz="2400" dirty="0">
                    <a:solidFill>
                      <a:srgbClr val="0070C0"/>
                    </a:solidFill>
                    <a:cs typeface="Arial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979024" y="4065494"/>
                  <a:ext cx="9621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400" dirty="0" smtClean="0">
                      <a:solidFill>
                        <a:srgbClr val="0070C0"/>
                      </a:solidFill>
                      <a:cs typeface="Arial" charset="0"/>
                    </a:rPr>
                    <a:t>01110</a:t>
                  </a:r>
                  <a:endParaRPr lang="zh-CN" altLang="en-US" sz="2400" dirty="0">
                    <a:solidFill>
                      <a:srgbClr val="0070C0"/>
                    </a:solidFill>
                    <a:cs typeface="Arial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6979024" y="4589929"/>
                  <a:ext cx="9621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400" dirty="0" smtClean="0">
                      <a:solidFill>
                        <a:srgbClr val="0070C0"/>
                      </a:solidFill>
                      <a:cs typeface="Arial" charset="0"/>
                    </a:rPr>
                    <a:t>01111</a:t>
                  </a:r>
                  <a:endParaRPr lang="zh-CN" altLang="en-US" sz="2400" dirty="0">
                    <a:solidFill>
                      <a:srgbClr val="0070C0"/>
                    </a:solidFill>
                    <a:cs typeface="Arial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6979024" y="3048000"/>
                  <a:ext cx="9621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400" dirty="0" smtClean="0">
                      <a:solidFill>
                        <a:srgbClr val="0070C0"/>
                      </a:solidFill>
                      <a:cs typeface="Arial" charset="0"/>
                    </a:rPr>
                    <a:t>01100</a:t>
                  </a:r>
                  <a:endParaRPr lang="zh-CN" altLang="en-US" sz="2400" dirty="0">
                    <a:solidFill>
                      <a:srgbClr val="0070C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5585011" y="2245659"/>
                <a:ext cx="1512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 smtClean="0">
                    <a:solidFill>
                      <a:srgbClr val="0070C0"/>
                    </a:solidFill>
                    <a:cs typeface="Arial" charset="0"/>
                  </a:rPr>
                  <a:t>hash table</a:t>
                </a:r>
                <a:endParaRPr lang="zh-CN" altLang="en-US" sz="2400" b="1" dirty="0">
                  <a:solidFill>
                    <a:srgbClr val="0070C0"/>
                  </a:solidFill>
                  <a:cs typeface="Arial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885765" y="2711824"/>
              <a:ext cx="1644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0070C0"/>
                  </a:solidFill>
                  <a:cs typeface="Arial" charset="0"/>
                </a:rPr>
                <a:t>d</a:t>
              </a:r>
              <a:r>
                <a:rPr lang="en-US" altLang="zh-CN" sz="2400" dirty="0" smtClean="0">
                  <a:solidFill>
                    <a:srgbClr val="0070C0"/>
                  </a:solidFill>
                  <a:cs typeface="Arial" charset="0"/>
                </a:rPr>
                <a:t>ata bucket</a:t>
              </a:r>
              <a:endParaRPr lang="zh-CN" altLang="en-US" sz="2400" dirty="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64373" y="2711824"/>
              <a:ext cx="789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0070C0"/>
                  </a:solidFill>
                  <a:cs typeface="Arial" charset="0"/>
                </a:rPr>
                <a:t>c</a:t>
              </a:r>
              <a:r>
                <a:rPr lang="en-US" altLang="zh-CN" sz="2400" dirty="0" smtClean="0">
                  <a:solidFill>
                    <a:srgbClr val="0070C0"/>
                  </a:solidFill>
                  <a:cs typeface="Arial" charset="0"/>
                </a:rPr>
                <a:t>ode</a:t>
              </a:r>
              <a:endParaRPr lang="zh-CN" altLang="en-US" sz="2400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75330" y="1447274"/>
                <a:ext cx="2245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330" y="1447274"/>
                <a:ext cx="224523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0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7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Designing Hash Methods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73918" y="6293287"/>
            <a:ext cx="2133600" cy="365125"/>
          </a:xfrm>
        </p:spPr>
        <p:txBody>
          <a:bodyPr/>
          <a:lstStyle/>
          <a:p>
            <a:pPr>
              <a:defRPr/>
            </a:pPr>
            <a:fld id="{3F7E55E4-F38B-4299-81F5-DBE8799C708D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772263"/>
            <a:ext cx="5332586" cy="1371600"/>
            <a:chOff x="534814" y="2423985"/>
            <a:chExt cx="5332586" cy="1371600"/>
          </a:xfrm>
        </p:grpSpPr>
        <p:sp>
          <p:nvSpPr>
            <p:cNvPr id="10" name="Oval 9"/>
            <p:cNvSpPr/>
            <p:nvPr/>
          </p:nvSpPr>
          <p:spPr>
            <a:xfrm>
              <a:off x="3124200" y="2423985"/>
              <a:ext cx="2743200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002060"/>
                  </a:solidFill>
                </a:rPr>
                <a:t>Unsupervised Hashing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814" y="2754947"/>
              <a:ext cx="242726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LSH ‘98, SH </a:t>
              </a:r>
              <a:r>
                <a:rPr lang="en-US" altLang="zh-CN" sz="1700" dirty="0">
                  <a:solidFill>
                    <a:srgbClr val="0070C0"/>
                  </a:solidFill>
                  <a:cs typeface="Arial" charset="0"/>
                </a:rPr>
                <a:t>‘08, </a:t>
              </a: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KLSH ‘09,</a:t>
              </a:r>
              <a:b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</a:b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AGH </a:t>
              </a:r>
              <a:r>
                <a:rPr lang="en-US" altLang="zh-CN" sz="1700" dirty="0">
                  <a:solidFill>
                    <a:srgbClr val="0070C0"/>
                  </a:solidFill>
                  <a:cs typeface="Arial" charset="0"/>
                </a:rPr>
                <a:t>’10, </a:t>
              </a: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PCAH, ITQ ’11,</a:t>
              </a:r>
              <a:b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</a:br>
              <a:r>
                <a:rPr lang="en-US" altLang="zh-CN" sz="1700" dirty="0" err="1" smtClean="0">
                  <a:solidFill>
                    <a:srgbClr val="0070C0"/>
                  </a:solidFill>
                  <a:cs typeface="Arial" charset="0"/>
                </a:rPr>
                <a:t>MIndexH</a:t>
              </a:r>
              <a:r>
                <a:rPr lang="en-US" altLang="zh-CN" sz="1700" dirty="0">
                  <a:solidFill>
                    <a:srgbClr val="0070C0"/>
                  </a:solidFill>
                  <a:cs typeface="Arial" charset="0"/>
                </a:rPr>
                <a:t> </a:t>
              </a: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’12</a:t>
              </a:r>
              <a:endParaRPr lang="zh-CN" altLang="en-US" sz="1700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2966749"/>
            <a:ext cx="5645627" cy="1371600"/>
            <a:chOff x="534814" y="3618471"/>
            <a:chExt cx="5645627" cy="1371600"/>
          </a:xfrm>
        </p:grpSpPr>
        <p:sp>
          <p:nvSpPr>
            <p:cNvPr id="12" name="Oval 11"/>
            <p:cNvSpPr/>
            <p:nvPr/>
          </p:nvSpPr>
          <p:spPr>
            <a:xfrm>
              <a:off x="2903841" y="3618471"/>
              <a:ext cx="3276600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002060"/>
                  </a:solidFill>
                </a:rPr>
                <a:t>Semi-Supervised Hashing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4814" y="4072295"/>
              <a:ext cx="215796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SSH ‘10, </a:t>
              </a:r>
              <a:r>
                <a:rPr lang="en-US" altLang="zh-CN" sz="1700" dirty="0" err="1" smtClean="0">
                  <a:solidFill>
                    <a:srgbClr val="0070C0"/>
                  </a:solidFill>
                  <a:cs typeface="Arial" charset="0"/>
                </a:rPr>
                <a:t>WeaklySH</a:t>
              </a: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 ‘10</a:t>
              </a:r>
              <a:endParaRPr lang="zh-CN" altLang="en-US" sz="1700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4061" y="4148878"/>
            <a:ext cx="5138525" cy="1371600"/>
            <a:chOff x="728875" y="4800600"/>
            <a:chExt cx="5138525" cy="1371600"/>
          </a:xfrm>
        </p:grpSpPr>
        <p:sp>
          <p:nvSpPr>
            <p:cNvPr id="11" name="Oval 10"/>
            <p:cNvSpPr/>
            <p:nvPr/>
          </p:nvSpPr>
          <p:spPr>
            <a:xfrm>
              <a:off x="3124200" y="4800600"/>
              <a:ext cx="2743200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002060"/>
                  </a:solidFill>
                </a:rPr>
                <a:t>Supervised Hashing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8875" y="5040329"/>
              <a:ext cx="209194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RBM ‘09, BRE ‘10,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MLH, LDA,</a:t>
              </a:r>
              <a:r>
                <a:rPr lang="en-US" altLang="zh-CN" sz="1700" dirty="0">
                  <a:solidFill>
                    <a:srgbClr val="0070C0"/>
                  </a:solidFill>
                  <a:cs typeface="Arial" charset="0"/>
                </a:rPr>
                <a:t> </a:t>
              </a:r>
              <a:r>
                <a:rPr lang="en-US" altLang="zh-CN" sz="1700" dirty="0" smtClean="0">
                  <a:solidFill>
                    <a:srgbClr val="0070C0"/>
                  </a:solidFill>
                  <a:cs typeface="Arial" charset="0"/>
                </a:rPr>
                <a:t>ITQ ‘11, KSH , HML’12</a:t>
              </a:r>
              <a:endParaRPr lang="zh-CN" altLang="en-US" sz="1700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07118" y="1860332"/>
            <a:ext cx="3547702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Considerations –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Discriminative bits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Non-redundant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Data adaptive?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Use training labels?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Generalize to kernel?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Handle novel data?</a:t>
            </a:r>
          </a:p>
        </p:txBody>
      </p:sp>
    </p:spTree>
    <p:extLst>
      <p:ext uri="{BB962C8B-B14F-4D97-AF65-F5344CB8AC3E}">
        <p14:creationId xmlns:p14="http://schemas.microsoft.com/office/powerpoint/2010/main" val="13507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3541"/>
          </a:xfrm>
        </p:spPr>
        <p:txBody>
          <a:bodyPr/>
          <a:lstStyle/>
          <a:p>
            <a:r>
              <a:rPr lang="en-US" altLang="zh-CN" b="1" dirty="0" smtClean="0"/>
              <a:t>Locality-Sensitive Hashing</a:t>
            </a:r>
            <a:endParaRPr lang="en-US" altLang="zh-CN" sz="4000" b="1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73036" y="5530489"/>
            <a:ext cx="8520615" cy="652261"/>
          </a:xfrm>
        </p:spPr>
        <p:txBody>
          <a:bodyPr/>
          <a:lstStyle/>
          <a:p>
            <a:r>
              <a:rPr lang="en-US" altLang="zh-CN" sz="2400" dirty="0" err="1" smtClean="0"/>
              <a:t>Prob</a:t>
            </a:r>
            <a:r>
              <a:rPr lang="en-US" altLang="zh-CN" sz="2400" dirty="0" smtClean="0"/>
              <a:t>(hash code collision) proportional to data similarity</a:t>
            </a:r>
            <a:br>
              <a:rPr lang="en-US" altLang="zh-CN" sz="2400" dirty="0" smtClean="0"/>
            </a:br>
            <a:r>
              <a:rPr lang="en-US" altLang="zh-CN" sz="2800" i="1" dirty="0" smtClean="0">
                <a:latin typeface="Aparajita" pitchFamily="34" charset="0"/>
                <a:ea typeface="+mj-ea"/>
                <a:cs typeface="Aparajita" pitchFamily="34" charset="0"/>
              </a:rPr>
              <a:t>l</a:t>
            </a:r>
            <a:r>
              <a:rPr lang="en-US" altLang="zh-CN" sz="2400" dirty="0" smtClean="0"/>
              <a:t>: # hash tables, </a:t>
            </a:r>
            <a:r>
              <a:rPr lang="en-US" altLang="zh-CN" sz="2800" i="1" dirty="0" smtClean="0">
                <a:latin typeface="Aparajita" pitchFamily="34" charset="0"/>
                <a:cs typeface="Aparajita" pitchFamily="34" charset="0"/>
              </a:rPr>
              <a:t>K</a:t>
            </a:r>
            <a:r>
              <a:rPr lang="en-US" altLang="zh-CN" sz="2400" dirty="0" smtClean="0"/>
              <a:t>: hash bits per table</a:t>
            </a:r>
            <a:r>
              <a:rPr lang="en-US" sz="2800" i="1" dirty="0" smtClean="0"/>
              <a:t>    </a:t>
            </a:r>
          </a:p>
        </p:txBody>
      </p:sp>
      <p:sp>
        <p:nvSpPr>
          <p:cNvPr id="43" name="Oval 42"/>
          <p:cNvSpPr/>
          <p:nvPr/>
        </p:nvSpPr>
        <p:spPr>
          <a:xfrm>
            <a:off x="2095376" y="28114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171576" y="18208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704976" y="15922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982664" y="232250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28776" y="22780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527176" y="3016240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933576" y="25828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095501" y="1792277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714376" y="31162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695576" y="24304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66964" y="34210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314576" y="30400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466976" y="1592252"/>
            <a:ext cx="186229" cy="197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923065" y="2091493"/>
            <a:ext cx="248305" cy="26394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99976" y="1439852"/>
            <a:ext cx="3227961" cy="1583652"/>
            <a:chOff x="609600" y="3200400"/>
            <a:chExt cx="3962400" cy="1828800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990600" y="3657600"/>
              <a:ext cx="3581400" cy="457200"/>
            </a:xfrm>
            <a:prstGeom prst="line">
              <a:avLst/>
            </a:prstGeom>
            <a:ln w="635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V="1">
              <a:off x="114300" y="4000500"/>
              <a:ext cx="1828800" cy="228600"/>
            </a:xfrm>
            <a:prstGeom prst="line">
              <a:avLst/>
            </a:prstGeom>
            <a:ln w="635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88" name="TextBox 25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7689" name="TextBox 26"/>
            <p:cNvSpPr txBox="1">
              <a:spLocks noChangeArrowheads="1"/>
            </p:cNvSpPr>
            <p:nvPr/>
          </p:nvSpPr>
          <p:spPr bwMode="auto">
            <a:xfrm>
              <a:off x="685800" y="44196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485776" y="1668453"/>
            <a:ext cx="2296818" cy="2775516"/>
            <a:chOff x="1295400" y="3429000"/>
            <a:chExt cx="2819400" cy="3204865"/>
          </a:xfrm>
        </p:grpSpPr>
        <p:cxnSp>
          <p:nvCxnSpPr>
            <p:cNvPr id="63" name="Straight Connector 62"/>
            <p:cNvCxnSpPr/>
            <p:nvPr/>
          </p:nvCxnSpPr>
          <p:spPr>
            <a:xfrm rot="5400000" flipH="1" flipV="1">
              <a:off x="1752717" y="3581283"/>
              <a:ext cx="2514366" cy="2209800"/>
            </a:xfrm>
            <a:prstGeom prst="line">
              <a:avLst/>
            </a:prstGeom>
            <a:ln w="635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1295457" y="5333766"/>
              <a:ext cx="1219087" cy="1219200"/>
            </a:xfrm>
            <a:prstGeom prst="line">
              <a:avLst/>
            </a:prstGeom>
            <a:ln w="6350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84" name="TextBox 27"/>
            <p:cNvSpPr txBox="1">
              <a:spLocks noChangeArrowheads="1"/>
            </p:cNvSpPr>
            <p:nvPr/>
          </p:nvSpPr>
          <p:spPr bwMode="auto">
            <a:xfrm>
              <a:off x="1295400" y="56388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7685" name="TextBox 28"/>
            <p:cNvSpPr txBox="1">
              <a:spLocks noChangeArrowheads="1"/>
            </p:cNvSpPr>
            <p:nvPr/>
          </p:nvSpPr>
          <p:spPr bwMode="auto">
            <a:xfrm>
              <a:off x="1853612" y="61722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790576" y="1693853"/>
            <a:ext cx="2308458" cy="2956976"/>
            <a:chOff x="1600200" y="3429000"/>
            <a:chExt cx="2833921" cy="3414235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1295680" y="3733520"/>
              <a:ext cx="2742816" cy="2133775"/>
            </a:xfrm>
            <a:prstGeom prst="line">
              <a:avLst/>
            </a:prstGeom>
            <a:ln w="635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986202" y="5597221"/>
              <a:ext cx="1447919" cy="1066651"/>
            </a:xfrm>
            <a:prstGeom prst="line">
              <a:avLst/>
            </a:prstGeom>
            <a:ln w="635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80" name="TextBox 30"/>
            <p:cNvSpPr txBox="1">
              <a:spLocks noChangeArrowheads="1"/>
            </p:cNvSpPr>
            <p:nvPr/>
          </p:nvSpPr>
          <p:spPr bwMode="auto">
            <a:xfrm>
              <a:off x="3213099" y="638157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7681" name="TextBox 31"/>
            <p:cNvSpPr txBox="1">
              <a:spLocks noChangeArrowheads="1"/>
            </p:cNvSpPr>
            <p:nvPr/>
          </p:nvSpPr>
          <p:spPr bwMode="auto">
            <a:xfrm>
              <a:off x="3976921" y="585704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2628776" y="2278052"/>
            <a:ext cx="186229" cy="1979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933576" y="2582852"/>
            <a:ext cx="186229" cy="1979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E55E4-F38B-4299-81F5-DBE8799C708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351706" y="2712093"/>
            <a:ext cx="2932671" cy="802830"/>
            <a:chOff x="5791200" y="4434015"/>
            <a:chExt cx="2932671" cy="802830"/>
          </a:xfrm>
        </p:grpSpPr>
        <p:sp>
          <p:nvSpPr>
            <p:cNvPr id="57" name="TextBox 56"/>
            <p:cNvSpPr txBox="1"/>
            <p:nvPr/>
          </p:nvSpPr>
          <p:spPr>
            <a:xfrm>
              <a:off x="5791200" y="4434015"/>
              <a:ext cx="26400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prstClr val="black"/>
                  </a:solidFill>
                  <a:cs typeface="Arial" charset="0"/>
                </a:rPr>
                <a:t>hash function</a:t>
              </a:r>
              <a:endParaRPr lang="zh-CN" alt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074" name="Picture 2" descr="C:\Media\ICML_prepare\icml_figs\cvpr_fig26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00661" y="4876800"/>
              <a:ext cx="2823210" cy="360045"/>
            </a:xfrm>
            <a:prstGeom prst="rect">
              <a:avLst/>
            </a:prstGeom>
            <a:noFill/>
          </p:spPr>
        </p:pic>
      </p:grpSp>
      <p:grpSp>
        <p:nvGrpSpPr>
          <p:cNvPr id="79" name="Group 78"/>
          <p:cNvGrpSpPr/>
          <p:nvPr/>
        </p:nvGrpSpPr>
        <p:grpSpPr>
          <a:xfrm>
            <a:off x="7042521" y="3496749"/>
            <a:ext cx="1164229" cy="846781"/>
            <a:chOff x="7482015" y="5218671"/>
            <a:chExt cx="1164229" cy="846781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7644714" y="5220729"/>
              <a:ext cx="405714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8040129" y="5218671"/>
              <a:ext cx="45720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482015" y="5603787"/>
              <a:ext cx="1164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prstClr val="black"/>
                  </a:solidFill>
                  <a:cs typeface="Arial" charset="0"/>
                </a:rPr>
                <a:t>random</a:t>
              </a:r>
              <a:endParaRPr lang="zh-CN" alt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867681" y="1589226"/>
            <a:ext cx="3979785" cy="609600"/>
            <a:chOff x="4878045" y="2839048"/>
            <a:chExt cx="3979785" cy="609600"/>
          </a:xfrm>
        </p:grpSpPr>
        <p:sp>
          <p:nvSpPr>
            <p:cNvPr id="72" name="Line Callout 2 71"/>
            <p:cNvSpPr/>
            <p:nvPr/>
          </p:nvSpPr>
          <p:spPr>
            <a:xfrm>
              <a:off x="4878045" y="2839048"/>
              <a:ext cx="838200" cy="609600"/>
            </a:xfrm>
            <a:prstGeom prst="borderCallout2">
              <a:avLst>
                <a:gd name="adj1" fmla="val 18750"/>
                <a:gd name="adj2" fmla="val -8333"/>
                <a:gd name="adj3" fmla="val 20698"/>
                <a:gd name="adj4" fmla="val -115717"/>
                <a:gd name="adj5" fmla="val 91777"/>
                <a:gd name="adj6" fmla="val -20474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 smtClean="0">
                  <a:solidFill>
                    <a:prstClr val="black"/>
                  </a:solidFill>
                  <a:cs typeface="Arial" pitchFamily="34" charset="0"/>
                </a:rPr>
                <a:t>110</a:t>
              </a:r>
              <a:endParaRPr lang="en-US" altLang="zh-CN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45888" y="2916189"/>
              <a:ext cx="3111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prstClr val="black"/>
                  </a:solidFill>
                  <a:cs typeface="Arial" charset="0"/>
                </a:rPr>
                <a:t>Index by compact code</a:t>
              </a:r>
              <a:endParaRPr lang="zh-CN" alt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971610" y="965251"/>
            <a:ext cx="4345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altLang="zh-CN" sz="1400" dirty="0" err="1" smtClean="0">
                <a:solidFill>
                  <a:prstClr val="black"/>
                </a:solidFill>
                <a:cs typeface="Arial" charset="0"/>
              </a:rPr>
              <a:t>Indyk</a:t>
            </a:r>
            <a:r>
              <a:rPr lang="en-US" altLang="zh-CN" sz="1400" dirty="0" smtClean="0">
                <a:solidFill>
                  <a:prstClr val="black"/>
                </a:solidFill>
                <a:cs typeface="Arial" charset="0"/>
              </a:rPr>
              <a:t>, and </a:t>
            </a:r>
            <a:r>
              <a:rPr lang="en-US" altLang="zh-CN" sz="1400" dirty="0" err="1" smtClean="0">
                <a:solidFill>
                  <a:prstClr val="black"/>
                </a:solidFill>
                <a:cs typeface="Arial" charset="0"/>
              </a:rPr>
              <a:t>Motwani</a:t>
            </a:r>
            <a:r>
              <a:rPr lang="en-US" altLang="zh-CN" sz="1400" dirty="0" smtClean="0">
                <a:solidFill>
                  <a:prstClr val="black"/>
                </a:solidFill>
                <a:cs typeface="Arial" charset="0"/>
              </a:rPr>
              <a:t> 1998]  [</a:t>
            </a:r>
            <a:r>
              <a:rPr lang="en-US" altLang="zh-CN" sz="1400" dirty="0" err="1" smtClean="0">
                <a:solidFill>
                  <a:prstClr val="black"/>
                </a:solidFill>
                <a:cs typeface="Arial" charset="0"/>
              </a:rPr>
              <a:t>Datar</a:t>
            </a:r>
            <a:r>
              <a:rPr lang="en-US" altLang="zh-CN" sz="1400" dirty="0" smtClean="0">
                <a:solidFill>
                  <a:prstClr val="black"/>
                </a:solidFill>
                <a:cs typeface="Arial" charset="0"/>
              </a:rPr>
              <a:t> et al. 2004]</a:t>
            </a:r>
            <a:endParaRPr lang="zh-CN" altLang="en-US" sz="1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90" y="4634136"/>
            <a:ext cx="5317589" cy="92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18RWXORq5VToa6Zype5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34kyJCZgFhByEsMKcME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Q1kA5BcbPTobPYibh2Z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hraZyNmErlwFdid9xn4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9tCOr0uB4goaKTp52oP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E9K0Y8vB2vezhHmKll9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h3ykJrlFEgg6Ot4r2m6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WbBIIi3t2CLpSHrDp3f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ibSTGTiMJO1n6nJ0I2B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kpBmZpX2dS2XSqPPC9b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ouA4TokcKGKEQthjUT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jaWxLZ0q0iV20ti7U6y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k8vjaSqsZYKm06MUvyH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ddzlyjfipcnf9rzAerM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UusaxZnhYA1ZVhJOk7c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ZLWklUjgeOEsi5SnMfU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dawhRp7E50cmuHecEsX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ksYEVXlXMqkcyMN33U8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fWAb9zBsavq0P3ict9j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1i8roAo3zNuHd13KOLl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LyWKKRqZfzpsVi2Hb1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v8Qh9JlxNUxcwAvEPx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cVrQMSfsVaROPGZq2SqF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hL6LH6Akg7T82OTtHHD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VILscwbwvl6BQ5ao1fW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ioxGKmPUXP8MPnZfU48J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1rXOjjGnLjRvqnUvMP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t4fMoMlSkUNJm6JV2v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OVjXCloij21aLYTzwVU2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IG0NMQMbmOcE9VOMqXA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zB8PmwAkwaQYBhBxBrx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ykJEH8t5iY4X7pFWugA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1NbkxaTl8s06c3N6IOr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t86wghjY3LwqY16Vc8b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TD9cREXhgC4wwyjaYzK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RUlSQMs9bR9WhGnX2H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8whxoDthGHmPMfQZObP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mAhDM0x3ZkkoMPAinOF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zsU872SZlC1U9HgKRtK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1vos1ovN1ry3U0PJDTua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mRFT1DWc8wKyWvG5Dnbj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RfGr1eAftG2N1Aluta4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asSdWNQMPFwU0qdABI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3w9u5K8U1fW2k4ezOhMo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abDB7u4GH1XBsjKgBX9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h7zVhTzmCwu6VJIR3HS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RFlY0MrPulb9SmvOR0r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QXiQ5qJHP3WGgTzjSNV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VMQmleQRmxgkPnF9G16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db5Bfx7EXxuI2wZJ4vQ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qV4bDI6TGfCNyFgJYiJ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Q7l8aXWAWyqPLax4Tpy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5fYkslxxdZOH5XPvy9X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mJU6bUok9wRB16aPuA3p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134zeoQo5LW2SfqmaC8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5ioIYk7FhuneIXVSEaPU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QuWJkIFn2TIUIQ1CF0u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EYdVp7qqgrCJcADu47J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kYxzkxX8p3QKQXwpixX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iYDrYbVm1ImAEfnQMSt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tnyMaVwdoqD5SfT9aW0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mJlPnXNj1J1OVlpxWJ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5S2DK0FYmDXT0Prlxzq5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DPhoto99-seitz-slides">
  <a:themeElements>
    <a:clrScheme name="3DPhoto99-seitz-slides 8">
      <a:dk1>
        <a:srgbClr val="000000"/>
      </a:dk1>
      <a:lt1>
        <a:srgbClr val="000000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DPhoto99-seitz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DPhoto99-seitz-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Photo99-seitz-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8">
        <a:dk1>
          <a:srgbClr val="000000"/>
        </a:dk1>
        <a:lt1>
          <a:srgbClr val="000000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ales proposal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20583</TotalTime>
  <Words>2339</Words>
  <Application>Microsoft Office PowerPoint</Application>
  <PresentationFormat>On-screen Show (4:3)</PresentationFormat>
  <Paragraphs>520</Paragraphs>
  <Slides>45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Office Theme</vt:lpstr>
      <vt:lpstr>2_Default Design</vt:lpstr>
      <vt:lpstr>Default Design</vt:lpstr>
      <vt:lpstr>1_Office Theme</vt:lpstr>
      <vt:lpstr>11_Office Theme</vt:lpstr>
      <vt:lpstr>4_Office Theme</vt:lpstr>
      <vt:lpstr>7_Office Theme</vt:lpstr>
      <vt:lpstr>3_Office Theme</vt:lpstr>
      <vt:lpstr>8_Office Theme</vt:lpstr>
      <vt:lpstr>3DPhoto99-seitz-slides</vt:lpstr>
      <vt:lpstr>13_Office Theme</vt:lpstr>
      <vt:lpstr>Sales proposal presentation</vt:lpstr>
      <vt:lpstr>10_Office Theme</vt:lpstr>
      <vt:lpstr>Office 主题</vt:lpstr>
      <vt:lpstr>2_Office 主题</vt:lpstr>
      <vt:lpstr>5_Office Theme</vt:lpstr>
      <vt:lpstr>6_Office Theme</vt:lpstr>
      <vt:lpstr>2_Office Theme</vt:lpstr>
      <vt:lpstr>Recent Advances of Compact Hashing for Large-Scale Visual Search</vt:lpstr>
      <vt:lpstr>Fast Nearest Neighbor Search</vt:lpstr>
      <vt:lpstr>Example: Mobile Visual Search</vt:lpstr>
      <vt:lpstr>Challenges for MVS</vt:lpstr>
      <vt:lpstr>Mobile Search System by Hashing</vt:lpstr>
      <vt:lpstr>Mobile Product Search System:  Bags of Hash Bits and Boundary features</vt:lpstr>
      <vt:lpstr>Hash Table based Search</vt:lpstr>
      <vt:lpstr>Designing Hash Methods</vt:lpstr>
      <vt:lpstr>Locality-Sensitive Hashing</vt:lpstr>
      <vt:lpstr>Explore Data Distribution:  PCA + Minimal Quantization Errors</vt:lpstr>
      <vt:lpstr>PCA-Hash with minimal quantization error</vt:lpstr>
      <vt:lpstr>ICA Type Hashing</vt:lpstr>
      <vt:lpstr>The Importance of balanced size</vt:lpstr>
      <vt:lpstr>Explore Global Structure in Data</vt:lpstr>
      <vt:lpstr>Graph-based Hashing</vt:lpstr>
      <vt:lpstr>Graph Hashing</vt:lpstr>
      <vt:lpstr>Scale Up to Large Graph</vt:lpstr>
      <vt:lpstr>Idea: Build low-rank graph via anchors</vt:lpstr>
      <vt:lpstr>Probabilistic Intuition</vt:lpstr>
      <vt:lpstr>Anchor Graph</vt:lpstr>
      <vt:lpstr>Example of Anchor Graph Hashing</vt:lpstr>
      <vt:lpstr>Utilize supervised labels</vt:lpstr>
      <vt:lpstr>Design Hash Codes to Match Supervised Information</vt:lpstr>
      <vt:lpstr>Adding Supervised Labels to PCA Hash</vt:lpstr>
      <vt:lpstr>Semi-Supervised Hashing (SSH)</vt:lpstr>
      <vt:lpstr>Supervised Hashing</vt:lpstr>
      <vt:lpstr>Comparison of Hashing vs. KD-Tree</vt:lpstr>
      <vt:lpstr>Comparison of Hashing vs. KD-Tree</vt:lpstr>
      <vt:lpstr>Other Hashing Forms</vt:lpstr>
      <vt:lpstr>Spherical Hashing</vt:lpstr>
      <vt:lpstr>Spherical Hashing Performance</vt:lpstr>
      <vt:lpstr>Point-to-Point Search vs.  Point-to-Hyperplane Search </vt:lpstr>
      <vt:lpstr>Hashing Principle:  Point-to-Hyperplane Angle</vt:lpstr>
      <vt:lpstr>Bilinear Hashing</vt:lpstr>
      <vt:lpstr>A Single Bit of Bilinear Hash</vt:lpstr>
      <vt:lpstr>Theoretical Collision Probability</vt:lpstr>
      <vt:lpstr>Active SVM Learning with Hyperplane Hashing</vt:lpstr>
      <vt:lpstr>Summary</vt:lpstr>
      <vt:lpstr>Open Issues</vt:lpstr>
      <vt:lpstr>References</vt:lpstr>
      <vt:lpstr>References (2)</vt:lpstr>
      <vt:lpstr>Review Slides</vt:lpstr>
      <vt:lpstr>Popular Solution: K-D Tree</vt:lpstr>
      <vt:lpstr>Popular Solution: Hierarchical k-Means</vt:lpstr>
      <vt:lpstr>Product Quantization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take picture everyday/everywhere...</dc:title>
  <dc:creator>Shih-Fu Chang</dc:creator>
  <cp:lastModifiedBy>Shih-Fu Chang</cp:lastModifiedBy>
  <cp:revision>506</cp:revision>
  <cp:lastPrinted>2012-07-09T01:40:51Z</cp:lastPrinted>
  <dcterms:created xsi:type="dcterms:W3CDTF">2006-08-16T00:00:00Z</dcterms:created>
  <dcterms:modified xsi:type="dcterms:W3CDTF">2012-12-13T04:32:46Z</dcterms:modified>
</cp:coreProperties>
</file>